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5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Lst>
  <p:sldSz cx="9144000" cy="6858000" type="screen4x3"/>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00"/>
    <a:srgbClr val="767171"/>
    <a:srgbClr val="525252"/>
    <a:srgbClr val="433F3F"/>
    <a:srgbClr val="474747"/>
    <a:srgbClr val="41414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0573546-3595-4CDF-9B01-72C3F3FD073A}" type="datetimeFigureOut">
              <a:rPr lang="cs-CZ" smtClean="0"/>
              <a:pPr/>
              <a:t>2.5.2017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FFD42AB-DC0A-49A9-AD6A-07716D16D9CC}" type="slidenum">
              <a:rPr lang="cs-CZ" smtClean="0"/>
              <a:pPr/>
              <a:t>‹#›</a:t>
            </a:fld>
            <a:endParaRPr lang="cs-CZ"/>
          </a:p>
        </p:txBody>
      </p:sp>
    </p:spTree>
    <p:extLst>
      <p:ext uri="{BB962C8B-B14F-4D97-AF65-F5344CB8AC3E}">
        <p14:creationId xmlns:p14="http://schemas.microsoft.com/office/powerpoint/2010/main" xmlns="" val="39285781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573546-3595-4CDF-9B01-72C3F3FD073A}" type="datetimeFigureOut">
              <a:rPr lang="cs-CZ" smtClean="0"/>
              <a:pPr/>
              <a:t>2.5.2017</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FD42AB-DC0A-49A9-AD6A-07716D16D9CC}" type="slidenum">
              <a:rPr lang="cs-CZ" smtClean="0"/>
              <a:pPr/>
              <a:t>‹#›</a:t>
            </a:fld>
            <a:endParaRPr lang="cs-CZ"/>
          </a:p>
        </p:txBody>
      </p:sp>
    </p:spTree>
    <p:extLst>
      <p:ext uri="{BB962C8B-B14F-4D97-AF65-F5344CB8AC3E}">
        <p14:creationId xmlns:p14="http://schemas.microsoft.com/office/powerpoint/2010/main" xmlns="" val="3216212996"/>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3" name="Obrázek 2" descr="image2"/>
          <p:cNvPicPr/>
          <p:nvPr/>
        </p:nvPicPr>
        <p:blipFill>
          <a:blip r:embed="rId2" cstate="print"/>
          <a:srcRect/>
          <a:stretch>
            <a:fillRect/>
          </a:stretch>
        </p:blipFill>
        <p:spPr bwMode="auto">
          <a:xfrm>
            <a:off x="444128" y="426368"/>
            <a:ext cx="3479800" cy="914400"/>
          </a:xfrm>
          <a:prstGeom prst="rect">
            <a:avLst/>
          </a:prstGeom>
          <a:noFill/>
          <a:ln w="9525">
            <a:noFill/>
            <a:miter lim="800000"/>
            <a:headEnd/>
            <a:tailEnd/>
          </a:ln>
        </p:spPr>
      </p:pic>
      <p:pic>
        <p:nvPicPr>
          <p:cNvPr id="4" name="Obrázek 3" descr="PRV_logo"/>
          <p:cNvPicPr/>
          <p:nvPr/>
        </p:nvPicPr>
        <p:blipFill>
          <a:blip r:embed="rId3" cstate="print"/>
          <a:srcRect/>
          <a:stretch>
            <a:fillRect/>
          </a:stretch>
        </p:blipFill>
        <p:spPr bwMode="auto">
          <a:xfrm>
            <a:off x="5788868" y="332656"/>
            <a:ext cx="2095500" cy="895350"/>
          </a:xfrm>
          <a:prstGeom prst="rect">
            <a:avLst/>
          </a:prstGeom>
          <a:noFill/>
          <a:ln w="9525">
            <a:noFill/>
            <a:miter lim="800000"/>
            <a:headEnd/>
            <a:tailEnd/>
          </a:ln>
        </p:spPr>
      </p:pic>
      <p:sp>
        <p:nvSpPr>
          <p:cNvPr id="1025" name="Rectangle 1"/>
          <p:cNvSpPr>
            <a:spLocks noChangeArrowheads="1"/>
          </p:cNvSpPr>
          <p:nvPr/>
        </p:nvSpPr>
        <p:spPr bwMode="auto">
          <a:xfrm>
            <a:off x="198751" y="1722820"/>
            <a:ext cx="8746497" cy="127727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Cambria" pitchFamily="18" charset="0"/>
              <a:ea typeface="Lucida Sans Unicode" pitchFamily="34"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Cambria" pitchFamily="18" charset="0"/>
                <a:ea typeface="Lucida Sans Unicode" pitchFamily="34" charset="0"/>
                <a:cs typeface="Tahoma" pitchFamily="34" charset="0"/>
              </a:rPr>
              <a:t>Vzdělávací akce s názvem</a:t>
            </a:r>
          </a:p>
          <a:p>
            <a:pPr marL="0" marR="0" lvl="0" indent="0" algn="ctr" defTabSz="914400" rtl="0" eaLnBrk="1" fontAlgn="base" latinLnBrk="0" hangingPunct="1">
              <a:lnSpc>
                <a:spcPct val="100000"/>
              </a:lnSpc>
              <a:spcBef>
                <a:spcPct val="0"/>
              </a:spcBef>
              <a:spcAft>
                <a:spcPct val="0"/>
              </a:spcAft>
              <a:buClrTx/>
              <a:buSzTx/>
              <a:buFontTx/>
              <a:buNone/>
              <a:tabLst/>
            </a:pPr>
            <a:endParaRPr lang="cs-CZ" sz="1600" dirty="0" smtClean="0">
              <a:latin typeface="Cambria" pitchFamily="18"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Zásady hospodaření na poškozených půdách a možnosti jejich hodnocení</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350100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Reg.č</a:t>
            </a:r>
            <a:r>
              <a:rPr kumimoji="0" lang="cs-CZ" sz="12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16/002/01110/520/000064</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Cambria" pitchFamily="18" charset="0"/>
                <a:ea typeface="Times New Roman" pitchFamily="18" charset="0"/>
                <a:cs typeface="Tahoma" pitchFamily="34" charset="0"/>
              </a:rPr>
              <a:t>Realizovaná v rámci Programu rozvoje venkova ČR na období 2014–2020</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179512" y="4774595"/>
            <a:ext cx="694478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57300" algn="l"/>
                <a:tab pos="2171700" algn="l"/>
              </a:tabLst>
            </a:pPr>
            <a:r>
              <a:rPr kumimoji="0" lang="cs-CZ" sz="12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Kdy:	Dne 24. 2. 2017, od 9:00 do 16:00 hod</a:t>
            </a:r>
          </a:p>
          <a:p>
            <a:pPr marL="0" marR="0" lvl="0" indent="0" algn="l" defTabSz="914400" rtl="0" eaLnBrk="1" fontAlgn="base" latinLnBrk="0" hangingPunct="1">
              <a:lnSpc>
                <a:spcPct val="100000"/>
              </a:lnSpc>
              <a:spcBef>
                <a:spcPct val="0"/>
              </a:spcBef>
              <a:spcAft>
                <a:spcPct val="0"/>
              </a:spcAft>
              <a:buClrTx/>
              <a:buSzTx/>
              <a:buFontTx/>
              <a:buNone/>
              <a:tabLst>
                <a:tab pos="1257300" algn="l"/>
                <a:tab pos="2171700" algn="l"/>
              </a:tabLst>
            </a:pPr>
            <a:r>
              <a:rPr kumimoji="0" lang="cs-CZ" sz="12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257300" algn="l"/>
                <a:tab pos="2171700" algn="l"/>
              </a:tabLst>
            </a:pPr>
            <a:r>
              <a:rPr kumimoji="0" lang="cs-CZ" sz="12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Kde:	Střední Škola Technická - Most - </a:t>
            </a:r>
            <a:r>
              <a:rPr kumimoji="0" lang="cs-CZ" sz="1200" b="0" i="0"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Velebudice</a:t>
            </a:r>
            <a:r>
              <a:rPr kumimoji="0" lang="cs-CZ" sz="12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Dělnická 21, 434 01 Most (k.u.  </a:t>
            </a:r>
            <a:r>
              <a:rPr kumimoji="0" lang="cs-CZ" sz="1200" b="0" i="0"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Skyřice</a:t>
            </a:r>
            <a:r>
              <a:rPr kumimoji="0" lang="cs-CZ" sz="12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02644162"/>
      </p:ext>
    </p:extLst>
  </p:cSld>
  <p:clrMapOvr>
    <a:masterClrMapping/>
  </p:clrMapOvr>
  <p:transition>
    <p:zoom/>
  </p:transition>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Tvar a orientace větrolamů</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91701735"/>
      </p:ext>
    </p:extLst>
  </p:cSld>
  <p:clrMapOvr>
    <a:masterClrMapping/>
  </p:clrMapOvr>
  <p:transition>
    <p:zoom/>
  </p:transition>
</p:sld>
</file>

<file path=ppt/slides/slide10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41778760"/>
      </p:ext>
    </p:extLst>
  </p:cSld>
  <p:clrMapOvr>
    <a:masterClrMapping/>
  </p:clrMapOvr>
  <p:transition>
    <p:zoom/>
  </p:transition>
</p:sld>
</file>

<file path=ppt/slides/slide10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19499096"/>
      </p:ext>
    </p:extLst>
  </p:cSld>
  <p:clrMapOvr>
    <a:masterClrMapping/>
  </p:clrMapOvr>
  <p:transition>
    <p:zoom/>
  </p:transition>
</p:sld>
</file>

<file path=ppt/slides/slide10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eaLnBrk="1" hangingPunct="1">
              <a:defRPr/>
            </a:pPr>
            <a:r>
              <a:rPr lang="cs-CZ" sz="2800" b="1" smtClean="0">
                <a:solidFill>
                  <a:schemeClr val="tx1"/>
                </a:solidFill>
                <a:latin typeface="+mn-lt"/>
              </a:rPr>
              <a:t>Degradace fyzikálních vlastností půdy </a:t>
            </a:r>
            <a:br>
              <a:rPr lang="cs-CZ" sz="2800" b="1" smtClean="0">
                <a:solidFill>
                  <a:schemeClr val="tx1"/>
                </a:solidFill>
                <a:latin typeface="+mn-lt"/>
              </a:rPr>
            </a:br>
            <a:r>
              <a:rPr lang="cs-CZ" sz="2400" b="0" smtClean="0">
                <a:solidFill>
                  <a:schemeClr val="tx1"/>
                </a:solidFill>
                <a:latin typeface="+mn-lt"/>
              </a:rPr>
              <a:t>(</a:t>
            </a:r>
            <a:r>
              <a:rPr lang="cs-CZ" sz="2400" smtClean="0">
                <a:solidFill>
                  <a:schemeClr val="tx1"/>
                </a:solidFill>
                <a:latin typeface="+mn-lt"/>
              </a:rPr>
              <a:t>poškození struktury, utužení</a:t>
            </a:r>
            <a:r>
              <a:rPr lang="cs-CZ" sz="2400" b="0" smtClean="0">
                <a:solidFill>
                  <a:schemeClr val="tx1"/>
                </a:solidFill>
                <a:latin typeface="+mn-lt"/>
              </a:rPr>
              <a:t>, slévavost povrchu)</a:t>
            </a:r>
            <a:endParaRPr lang="cs-CZ" sz="2400" b="0"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291654152"/>
      </p:ext>
    </p:extLst>
  </p:cSld>
  <p:clrMapOvr>
    <a:masterClrMapping/>
  </p:clrMapOvr>
  <p:transition>
    <p:zoom/>
  </p:transition>
</p:sld>
</file>

<file path=ppt/slides/slide10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250120208"/>
      </p:ext>
    </p:extLst>
  </p:cSld>
  <p:clrMapOvr>
    <a:masterClrMapping/>
  </p:clrMapOvr>
  <p:transition>
    <p:zoom/>
  </p:transition>
</p:sld>
</file>

<file path=ppt/slides/slide10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bg1"/>
                </a:solidFill>
              </a:rPr>
              <a:t>Antropogenní příčiny rozpadu půdní struktury</a:t>
            </a:r>
            <a:r>
              <a:rPr lang="cs-CZ" smtClean="0"/>
              <a:t/>
            </a:r>
            <a:br>
              <a:rPr lang="cs-CZ" smtClean="0"/>
            </a:b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167899075"/>
      </p:ext>
    </p:extLst>
  </p:cSld>
  <p:clrMapOvr>
    <a:masterClrMapping/>
  </p:clrMapOvr>
  <p:transition>
    <p:zoom/>
  </p:transition>
</p:sld>
</file>

<file path=ppt/slides/slide10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Typická objemová hmotnost některých půd a materiálů</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512972112"/>
      </p:ext>
    </p:extLst>
  </p:cSld>
  <p:clrMapOvr>
    <a:masterClrMapping/>
  </p:clrMapOvr>
  <p:transition>
    <p:zoom/>
  </p:transition>
</p:sld>
</file>

<file path=ppt/slides/slide10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954286590"/>
      </p:ext>
    </p:extLst>
  </p:cSld>
  <p:clrMapOvr>
    <a:masterClrMapping/>
  </p:clrMapOvr>
  <p:transition>
    <p:zoom/>
  </p:transition>
</p:sld>
</file>

<file path=ppt/slides/slide10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defRPr/>
            </a:pPr>
            <a:r>
              <a:rPr lang="cs-CZ" sz="2800" b="1" smtClean="0">
                <a:solidFill>
                  <a:schemeClr val="tx1"/>
                </a:solidFill>
                <a:latin typeface="+mn-lt"/>
              </a:rPr>
              <a:t>Celkové zatížení náprav</a:t>
            </a:r>
            <a:endParaRPr lang="en-US" sz="2800" b="1"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22942232"/>
      </p:ext>
    </p:extLst>
  </p:cSld>
  <p:clrMapOvr>
    <a:masterClrMapping/>
  </p:clrMapOvr>
  <p:transition>
    <p:zoom/>
  </p:transition>
</p:sld>
</file>

<file path=ppt/slides/slide10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92498264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24551552"/>
      </p:ext>
    </p:extLst>
  </p:cSld>
  <p:clrMapOvr>
    <a:masterClrMapping/>
  </p:clrMapOvr>
  <p:transition>
    <p:zoom/>
  </p:transition>
</p:sld>
</file>

<file path=ppt/slides/slide1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225496405"/>
      </p:ext>
    </p:extLst>
  </p:cSld>
  <p:clrMapOvr>
    <a:masterClrMapping/>
  </p:clrMapOvr>
  <p:transition>
    <p:zoom/>
  </p:transition>
</p:sld>
</file>

<file path=ppt/slides/slide1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000" smtClean="0"/>
              <a:t>Zvýšení objemové hmotnosti v důsledku pojezdu traktoru (Smith, 1985, In: Chesworth, 2008)</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03386944"/>
      </p:ext>
    </p:extLst>
  </p:cSld>
  <p:clrMapOvr>
    <a:masterClrMapping/>
  </p:clrMapOvr>
  <p:transition>
    <p:zoom/>
  </p:transition>
</p:sld>
</file>

<file path=ppt/slides/slide1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38973030"/>
      </p:ext>
    </p:extLst>
  </p:cSld>
  <p:clrMapOvr>
    <a:masterClrMapping/>
  </p:clrMapOvr>
  <p:transition>
    <p:zoom/>
  </p:transition>
</p:sld>
</file>

<file path=ppt/slides/slide1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b="1" smtClean="0">
                <a:solidFill>
                  <a:schemeClr val="tx1"/>
                </a:solidFill>
              </a:rPr>
              <a:t>Profil se zřetelnou pedokompakcí a struktura</a:t>
            </a:r>
            <a:endParaRPr lang="cs-CZ" sz="2400"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953400501"/>
      </p:ext>
    </p:extLst>
  </p:cSld>
  <p:clrMapOvr>
    <a:masterClrMapping/>
  </p:clrMapOvr>
  <p:transition>
    <p:zoom/>
  </p:transition>
</p:sld>
</file>

<file path=ppt/slides/slide1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b="1" smtClean="0">
                <a:solidFill>
                  <a:schemeClr val="bg1"/>
                </a:solidFill>
              </a:rPr>
              <a:t>Zakrnělost či nerovnoměrný růst rostlin</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32402103"/>
      </p:ext>
    </p:extLst>
  </p:cSld>
  <p:clrMapOvr>
    <a:masterClrMapping/>
  </p:clrMapOvr>
  <p:transition>
    <p:zoom/>
  </p:transition>
</p:sld>
</file>

<file path=ppt/slides/slide1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147080882"/>
      </p:ext>
    </p:extLst>
  </p:cSld>
  <p:clrMapOvr>
    <a:masterClrMapping/>
  </p:clrMapOvr>
  <p:transition>
    <p:zoom/>
  </p:transition>
</p:sld>
</file>

<file path=ppt/slides/slide1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defRPr/>
            </a:pPr>
            <a:r>
              <a:rPr lang="cs-CZ" sz="2800" b="1" smtClean="0">
                <a:solidFill>
                  <a:schemeClr val="tx1"/>
                </a:solidFill>
                <a:latin typeface="+mn-lt"/>
              </a:rPr>
              <a:t>obecné symptomy utužení </a:t>
            </a:r>
            <a:endParaRPr lang="en-US" sz="2800" b="1"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460750458"/>
      </p:ext>
    </p:extLst>
  </p:cSld>
  <p:clrMapOvr>
    <a:masterClrMapping/>
  </p:clrMapOvr>
  <p:transition>
    <p:zoom/>
  </p:transition>
</p:sld>
</file>

<file path=ppt/slides/slide1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501217326"/>
      </p:ext>
    </p:extLst>
  </p:cSld>
  <p:clrMapOvr>
    <a:masterClrMapping/>
  </p:clrMapOvr>
  <p:transition>
    <p:zoom/>
  </p:transition>
</p:sld>
</file>

<file path=ppt/slides/slide1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624804427"/>
      </p:ext>
    </p:extLst>
  </p:cSld>
  <p:clrMapOvr>
    <a:masterClrMapping/>
  </p:clrMapOvr>
  <p:transition>
    <p:zoom/>
  </p:transition>
</p:sld>
</file>

<file path=ppt/slides/slide1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tx1"/>
                </a:solidFill>
              </a:rPr>
              <a:t>Kvantifikace utužení</a:t>
            </a:r>
            <a:endParaRPr lang="en-US" sz="2800" b="1"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43706268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86029901"/>
      </p:ext>
    </p:extLst>
  </p:cSld>
  <p:clrMapOvr>
    <a:masterClrMapping/>
  </p:clrMapOvr>
  <p:transition>
    <p:zoom/>
  </p:transition>
</p:sld>
</file>

<file path=ppt/slides/slide1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defRPr/>
            </a:pPr>
            <a:r>
              <a:rPr lang="cs-CZ" sz="2400" b="1" smtClean="0">
                <a:latin typeface="+mn-lt"/>
              </a:rPr>
              <a:t>měření utužení…</a:t>
            </a:r>
            <a:endParaRPr lang="en-US" sz="24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241269373"/>
      </p:ext>
    </p:extLst>
  </p:cSld>
  <p:clrMapOvr>
    <a:masterClrMapping/>
  </p:clrMapOvr>
  <p:transition>
    <p:zoom/>
  </p:transition>
</p:sld>
</file>

<file path=ppt/slides/slide1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80200602"/>
      </p:ext>
    </p:extLst>
  </p:cSld>
  <p:clrMapOvr>
    <a:masterClrMapping/>
  </p:clrMapOvr>
  <p:transition>
    <p:zoom/>
  </p:transition>
</p:sld>
</file>

<file path=ppt/slides/slide1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bg1"/>
                </a:solidFill>
              </a:rPr>
              <a:t>Pórovitost půd ČR (bazální monitoring), upraveno dle Sáňky</a:t>
            </a:r>
            <a:endParaRPr lang="cs-CZ" sz="2400"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06810745"/>
      </p:ext>
    </p:extLst>
  </p:cSld>
  <p:clrMapOvr>
    <a:masterClrMapping/>
  </p:clrMapOvr>
  <p:transition>
    <p:zoom/>
  </p:transition>
</p:sld>
</file>

<file path=ppt/slides/slide1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919789774"/>
      </p:ext>
    </p:extLst>
  </p:cSld>
  <p:clrMapOvr>
    <a:masterClrMapping/>
  </p:clrMapOvr>
  <p:transition>
    <p:zoom/>
  </p:transition>
</p:sld>
</file>

<file path=ppt/slides/slide1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defRPr/>
            </a:pPr>
            <a:r>
              <a:rPr lang="cs-CZ" sz="2000" b="1" smtClean="0">
                <a:solidFill>
                  <a:schemeClr val="tx1"/>
                </a:solidFill>
                <a:latin typeface="+mn-lt"/>
              </a:rPr>
              <a:t>Obj. hmotnost a pórovitost povrchové vrstvy půdy kultivované (k) a nekultivované (nk) (Brady a Weil, 1999)</a:t>
            </a:r>
            <a:endParaRPr lang="cs-CZ" sz="2000" b="1"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99163919"/>
      </p:ext>
    </p:extLst>
  </p:cSld>
  <p:clrMapOvr>
    <a:masterClrMapping/>
  </p:clrMapOvr>
  <p:transition>
    <p:zoom/>
  </p:transition>
</p:sld>
</file>

<file path=ppt/slides/slide1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just">
              <a:defRPr/>
            </a:pPr>
            <a:r>
              <a:rPr lang="cs-CZ" sz="2400" b="1" smtClean="0">
                <a:solidFill>
                  <a:schemeClr val="tx1"/>
                </a:solidFill>
                <a:latin typeface="+mn-lt"/>
              </a:rPr>
              <a:t>Vliv kultivace na vybrané parametry vertisolů v Texasu (Brady a Weill, 1999)</a:t>
            </a:r>
            <a:endParaRPr lang="cs-CZ" sz="2400" b="1"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600187090"/>
      </p:ext>
    </p:extLst>
  </p:cSld>
  <p:clrMapOvr>
    <a:masterClrMapping/>
  </p:clrMapOvr>
  <p:transition>
    <p:zoom/>
  </p:transition>
</p:sld>
</file>

<file path=ppt/slides/slide1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smtClean="0">
                <a:solidFill>
                  <a:schemeClr val="tx1"/>
                </a:solidFill>
              </a:rPr>
              <a:t>Analýza problému nadměrného zhutnění půd a návrh opatření</a:t>
            </a:r>
            <a:endParaRPr lang="cs-CZ" sz="28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063732186"/>
      </p:ext>
    </p:extLst>
  </p:cSld>
  <p:clrMapOvr>
    <a:masterClrMapping/>
  </p:clrMapOvr>
  <p:transition>
    <p:zoom/>
  </p:transition>
</p:sld>
</file>

<file path=ppt/slides/slide1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tx1"/>
                </a:solidFill>
              </a:rPr>
              <a:t>minimalizace zhutnění způsobeného zemědělskou technikou</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22645788"/>
      </p:ext>
    </p:extLst>
  </p:cSld>
  <p:clrMapOvr>
    <a:masterClrMapping/>
  </p:clrMapOvr>
  <p:transition>
    <p:zoom/>
  </p:transition>
</p:sld>
</file>

<file path=ppt/slides/slide1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49612260"/>
      </p:ext>
    </p:extLst>
  </p:cSld>
  <p:clrMapOvr>
    <a:masterClrMapping/>
  </p:clrMapOvr>
  <p:transition>
    <p:zoom/>
  </p:transition>
</p:sld>
</file>

<file path=ppt/slides/slide1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defRPr/>
            </a:pPr>
            <a:r>
              <a:rPr lang="cs-CZ" sz="2800" b="1" smtClean="0">
                <a:solidFill>
                  <a:schemeClr val="bg1"/>
                </a:solidFill>
                <a:latin typeface="+mn-lt"/>
              </a:rPr>
              <a:t>Hloubkové kypření, podrývání</a:t>
            </a:r>
            <a:endParaRPr lang="en-US" sz="2800" b="1" dirty="0" smtClean="0">
              <a:solidFill>
                <a:schemeClr val="bg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8668095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Praktické poznámky k významu fyzikálních vlastností půdy</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469704154"/>
      </p:ext>
    </p:extLst>
  </p:cSld>
  <p:clrMapOvr>
    <a:masterClrMapping/>
  </p:clrMapOvr>
  <p:transition>
    <p:zoom/>
  </p:transition>
</p:sld>
</file>

<file path=ppt/slides/slide1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eaLnBrk="1" hangingPunct="1"/>
            <a:r>
              <a:rPr lang="cs-CZ" sz="3600" b="1" smtClean="0">
                <a:solidFill>
                  <a:schemeClr val="tx1"/>
                </a:solidFill>
              </a:rPr>
              <a:t>Ztráta půdní organické hmoty</a:t>
            </a:r>
            <a:endParaRPr lang="cs-CZ" sz="3600" b="1"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148097075"/>
      </p:ext>
    </p:extLst>
  </p:cSld>
  <p:clrMapOvr>
    <a:masterClrMapping/>
  </p:clrMapOvr>
  <p:transition>
    <p:zoom/>
  </p:transition>
</p:sld>
</file>

<file path=ppt/slides/slide1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400" b="1" smtClean="0">
                <a:solidFill>
                  <a:schemeClr val="tx1"/>
                </a:solidFill>
              </a:rPr>
              <a:t>Půdní organická hmota (SOM) je pouze malou částí půdy, její význam je ale obrovský!!!</a:t>
            </a:r>
            <a:endParaRPr lang="cs-CZ" sz="2400" b="1"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26924042"/>
      </p:ext>
    </p:extLst>
  </p:cSld>
  <p:clrMapOvr>
    <a:masterClrMapping/>
  </p:clrMapOvr>
  <p:transition>
    <p:zoom/>
  </p:transition>
</p:sld>
</file>

<file path=ppt/slides/slide1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400" b="1" smtClean="0">
                <a:solidFill>
                  <a:schemeClr val="tx1"/>
                </a:solidFill>
              </a:rPr>
              <a:t>Rozdělení organické hmoty v půdě (hm. %)</a:t>
            </a:r>
            <a:r>
              <a:rPr lang="cs-CZ" sz="2400" smtClean="0">
                <a:solidFill>
                  <a:schemeClr val="tx1"/>
                </a:solidFill>
              </a:rPr>
              <a:t> </a:t>
            </a:r>
            <a:br>
              <a:rPr lang="cs-CZ" sz="2400" smtClean="0">
                <a:solidFill>
                  <a:schemeClr val="tx1"/>
                </a:solidFill>
              </a:rPr>
            </a:br>
            <a:r>
              <a:rPr lang="cs-CZ" sz="2000" smtClean="0">
                <a:solidFill>
                  <a:schemeClr val="tx1"/>
                </a:solidFill>
              </a:rPr>
              <a:t>(Theng et al. 1989, cit. Wood 1995, upraveno)</a:t>
            </a:r>
            <a:endParaRPr lang="cs-CZ" sz="2000"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605826795"/>
      </p:ext>
    </p:extLst>
  </p:cSld>
  <p:clrMapOvr>
    <a:masterClrMapping/>
  </p:clrMapOvr>
  <p:transition>
    <p:zoom/>
  </p:transition>
</p:sld>
</file>

<file path=ppt/slides/slide1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651090"/>
      </p:ext>
    </p:extLst>
  </p:cSld>
  <p:clrMapOvr>
    <a:masterClrMapping/>
  </p:clrMapOvr>
  <p:transition>
    <p:zoom/>
  </p:transition>
</p:sld>
</file>

<file path=ppt/slides/slide1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defRPr/>
            </a:pPr>
            <a:r>
              <a:rPr lang="en-US" sz="2400" b="1" smtClean="0">
                <a:latin typeface="+mn-lt"/>
              </a:rPr>
              <a:t>Efe</a:t>
            </a:r>
            <a:r>
              <a:rPr lang="cs-CZ" sz="2400" b="1" smtClean="0">
                <a:latin typeface="+mn-lt"/>
              </a:rPr>
              <a:t>k</a:t>
            </a:r>
            <a:r>
              <a:rPr lang="en-US" sz="2400" b="1" smtClean="0">
                <a:latin typeface="+mn-lt"/>
              </a:rPr>
              <a:t>t 20</a:t>
            </a:r>
            <a:r>
              <a:rPr lang="cs-CZ" sz="2400" b="1" smtClean="0">
                <a:latin typeface="+mn-lt"/>
              </a:rPr>
              <a:t>-letého rozdílného obdělávání půdy</a:t>
            </a:r>
            <a:endParaRPr lang="cs-CZ" sz="24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08178638"/>
      </p:ext>
    </p:extLst>
  </p:cSld>
  <p:clrMapOvr>
    <a:masterClrMapping/>
  </p:clrMapOvr>
  <p:transition>
    <p:zoom/>
  </p:transition>
</p:sld>
</file>

<file path=ppt/slides/slide1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defRPr/>
            </a:pPr>
            <a:r>
              <a:rPr lang="cs-CZ" sz="2400" b="1" smtClean="0">
                <a:effectLst>
                  <a:outerShdw blurRad="38100" dist="38100" dir="2700000" algn="tl">
                    <a:srgbClr val="C0C0C0"/>
                  </a:outerShdw>
                </a:effectLst>
                <a:latin typeface="+mn-lt"/>
              </a:rPr>
              <a:t>Půdní vzorky</a:t>
            </a:r>
            <a:r>
              <a:rPr lang="en-US" sz="2400" b="1" smtClean="0">
                <a:effectLst>
                  <a:outerShdw blurRad="38100" dist="38100" dir="2700000" algn="tl">
                    <a:srgbClr val="C0C0C0"/>
                  </a:outerShdw>
                </a:effectLst>
                <a:latin typeface="+mn-lt"/>
                <a:cs typeface="Arial" charset="0"/>
              </a:rPr>
              <a:t> </a:t>
            </a:r>
            <a:r>
              <a:rPr lang="cs-CZ" sz="2400" b="1" smtClean="0">
                <a:effectLst>
                  <a:outerShdw blurRad="38100" dist="38100" dir="2700000" algn="tl">
                    <a:srgbClr val="C0C0C0"/>
                  </a:outerShdw>
                </a:effectLst>
                <a:latin typeface="+mn-lt"/>
              </a:rPr>
              <a:t>z osevních postupů pokusů </a:t>
            </a:r>
            <a:r>
              <a:rPr lang="en-US" sz="2400" b="1" smtClean="0">
                <a:effectLst>
                  <a:outerShdw blurRad="38100" dist="38100" dir="2700000" algn="tl">
                    <a:srgbClr val="C0C0C0"/>
                  </a:outerShdw>
                </a:effectLst>
                <a:latin typeface="+mn-lt"/>
                <a:cs typeface="Arial" charset="0"/>
              </a:rPr>
              <a:t>Ed</a:t>
            </a:r>
            <a:r>
              <a:rPr lang="cs-CZ" sz="2400" b="1" smtClean="0">
                <a:effectLst>
                  <a:outerShdw blurRad="38100" dist="38100" dir="2700000" algn="tl">
                    <a:srgbClr val="C0C0C0"/>
                  </a:outerShdw>
                </a:effectLst>
                <a:latin typeface="+mn-lt"/>
              </a:rPr>
              <a:t>a</a:t>
            </a:r>
            <a:r>
              <a:rPr lang="en-US" sz="2400" b="1" smtClean="0">
                <a:effectLst>
                  <a:outerShdw blurRad="38100" dist="38100" dir="2700000" algn="tl">
                    <a:srgbClr val="C0C0C0"/>
                  </a:outerShdw>
                </a:effectLst>
                <a:latin typeface="+mn-lt"/>
                <a:cs typeface="Arial" charset="0"/>
              </a:rPr>
              <a:t> Strickling</a:t>
            </a:r>
            <a:r>
              <a:rPr lang="cs-CZ" sz="2400" b="1" smtClean="0">
                <a:effectLst>
                  <a:outerShdw blurRad="38100" dist="38100" dir="2700000" algn="tl">
                    <a:srgbClr val="C0C0C0"/>
                  </a:outerShdw>
                </a:effectLst>
                <a:latin typeface="+mn-lt"/>
              </a:rPr>
              <a:t>a</a:t>
            </a:r>
            <a:r>
              <a:rPr lang="en-US" sz="2400" b="1" smtClean="0">
                <a:effectLst>
                  <a:outerShdw blurRad="38100" dist="38100" dir="2700000" algn="tl">
                    <a:srgbClr val="C0C0C0"/>
                  </a:outerShdw>
                </a:effectLst>
                <a:latin typeface="+mn-lt"/>
                <a:cs typeface="Arial" charset="0"/>
              </a:rPr>
              <a:t>.</a:t>
            </a:r>
            <a:endParaRPr lang="cs-CZ" sz="24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993169109"/>
      </p:ext>
    </p:extLst>
  </p:cSld>
  <p:clrMapOvr>
    <a:masterClrMapping/>
  </p:clrMapOvr>
  <p:transition>
    <p:zoom/>
  </p:transition>
</p:sld>
</file>

<file path=ppt/slides/slide1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defRPr/>
            </a:pPr>
            <a:r>
              <a:rPr lang="cs-CZ" sz="2800" b="1" smtClean="0">
                <a:solidFill>
                  <a:srgbClr val="FF0000"/>
                </a:solidFill>
                <a:latin typeface="+mn-lt"/>
              </a:rPr>
              <a:t>Ale když přidáme vodu……</a:t>
            </a:r>
            <a:endParaRPr lang="cs-CZ" sz="2800" b="1" dirty="0" smtClean="0">
              <a:solidFill>
                <a:srgbClr val="FF0000"/>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13129282"/>
      </p:ext>
    </p:extLst>
  </p:cSld>
  <p:clrMapOvr>
    <a:masterClrMapping/>
  </p:clrMapOvr>
  <p:transition>
    <p:zoom/>
  </p:transition>
</p:sld>
</file>

<file path=ppt/slides/slide1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en-US" sz="2400" b="1" smtClean="0">
                <a:solidFill>
                  <a:schemeClr val="tx1"/>
                </a:solidFill>
                <a:cs typeface="Arial" pitchFamily="34" charset="0"/>
              </a:rPr>
              <a:t>Efe</a:t>
            </a:r>
            <a:r>
              <a:rPr lang="cs-CZ" sz="2400" b="1" smtClean="0">
                <a:solidFill>
                  <a:schemeClr val="tx1"/>
                </a:solidFill>
              </a:rPr>
              <a:t>k</a:t>
            </a:r>
            <a:r>
              <a:rPr lang="en-US" sz="2400" b="1" smtClean="0">
                <a:solidFill>
                  <a:schemeClr val="tx1"/>
                </a:solidFill>
                <a:cs typeface="Arial" pitchFamily="34" charset="0"/>
              </a:rPr>
              <a:t>t 20</a:t>
            </a:r>
            <a:r>
              <a:rPr lang="cs-CZ" sz="2400" b="1" smtClean="0">
                <a:solidFill>
                  <a:schemeClr val="tx1"/>
                </a:solidFill>
              </a:rPr>
              <a:t>letého osevního postupu na </a:t>
            </a:r>
            <a:r>
              <a:rPr lang="en-US" sz="2400" b="1" smtClean="0">
                <a:solidFill>
                  <a:schemeClr val="tx1"/>
                </a:solidFill>
                <a:cs typeface="Arial" pitchFamily="34" charset="0"/>
              </a:rPr>
              <a:t>SOM </a:t>
            </a:r>
            <a:r>
              <a:rPr lang="cs-CZ" sz="2400" b="1" smtClean="0">
                <a:solidFill>
                  <a:schemeClr val="tx1"/>
                </a:solidFill>
              </a:rPr>
              <a:t>při pěstování kukuřice v</a:t>
            </a:r>
            <a:r>
              <a:rPr lang="en-US" sz="2400" b="1" smtClean="0">
                <a:solidFill>
                  <a:schemeClr val="tx1"/>
                </a:solidFill>
                <a:cs typeface="Arial" pitchFamily="34" charset="0"/>
              </a:rPr>
              <a:t> Beltsville </a:t>
            </a:r>
            <a:r>
              <a:rPr lang="cs-CZ" sz="2400" b="1" smtClean="0">
                <a:solidFill>
                  <a:schemeClr val="tx1"/>
                </a:solidFill>
              </a:rPr>
              <a:t>(</a:t>
            </a:r>
            <a:r>
              <a:rPr lang="en-US" sz="2400" b="1" smtClean="0">
                <a:solidFill>
                  <a:schemeClr val="tx1"/>
                </a:solidFill>
                <a:cs typeface="Arial" pitchFamily="34" charset="0"/>
              </a:rPr>
              <a:t>silt loam</a:t>
            </a:r>
            <a:r>
              <a:rPr lang="cs-CZ" sz="2400" b="1" smtClean="0">
                <a:solidFill>
                  <a:schemeClr val="tx1"/>
                </a:solidFill>
              </a:rPr>
              <a:t>)</a:t>
            </a:r>
            <a:r>
              <a:rPr lang="en-US" sz="2400" b="1" smtClean="0">
                <a:solidFill>
                  <a:schemeClr val="tx1"/>
                </a:solidFill>
                <a:cs typeface="Arial" pitchFamily="34" charset="0"/>
              </a:rPr>
              <a:t> Maryland</a:t>
            </a:r>
            <a:endParaRPr lang="cs-CZ" sz="2400"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28524124"/>
      </p:ext>
    </p:extLst>
  </p:cSld>
  <p:clrMapOvr>
    <a:masterClrMapping/>
  </p:clrMapOvr>
  <p:transition>
    <p:zoom/>
  </p:transition>
</p:sld>
</file>

<file path=ppt/slides/slide1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201730560"/>
      </p:ext>
    </p:extLst>
  </p:cSld>
  <p:clrMapOvr>
    <a:masterClrMapping/>
  </p:clrMapOvr>
  <p:transition>
    <p:zoom/>
  </p:transition>
</p:sld>
</file>

<file path=ppt/slides/slide1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solidFill>
                  <a:schemeClr val="bg1"/>
                </a:solidFill>
                <a:latin typeface="+mn-lt"/>
              </a:rPr>
              <a:t>Význam organických hnojiv</a:t>
            </a:r>
            <a:endParaRPr lang="cs-CZ" sz="2800" b="1" dirty="0" smtClean="0">
              <a:solidFill>
                <a:schemeClr val="bg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97274299"/>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například povodně…</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691465157"/>
      </p:ext>
    </p:extLst>
  </p:cSld>
  <p:clrMapOvr>
    <a:masterClrMapping/>
  </p:clrMapOvr>
  <p:transition>
    <p:zoom/>
  </p:transition>
</p:sld>
</file>

<file path=ppt/slides/slide1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smtClean="0">
                <a:solidFill>
                  <a:schemeClr val="bg1"/>
                </a:solidFill>
              </a:rPr>
              <a:t>Organická hmota vs. CZ zemědělství</a:t>
            </a:r>
            <a:endParaRPr lang="cs-CZ" sz="2800" dirty="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516856553"/>
      </p:ext>
    </p:extLst>
  </p:cSld>
  <p:clrMapOvr>
    <a:masterClrMapping/>
  </p:clrMapOvr>
  <p:transition>
    <p:zoom/>
  </p:transition>
</p:sld>
</file>

<file path=ppt/slides/slide1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bg1"/>
                </a:solidFill>
              </a:rPr>
              <a:t>Schodková bilance organické hmoty – aneb jaké jsou dopady…</a:t>
            </a:r>
            <a:endParaRPr lang="cs-CZ" sz="2400" dirty="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49706135"/>
      </p:ext>
    </p:extLst>
  </p:cSld>
  <p:clrMapOvr>
    <a:masterClrMapping/>
  </p:clrMapOvr>
  <p:transition>
    <p:zoom/>
  </p:transition>
</p:sld>
</file>

<file path=ppt/slides/slide1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smtClean="0">
                <a:solidFill>
                  <a:schemeClr val="bg1"/>
                </a:solidFill>
              </a:rPr>
              <a:t>Existuje možnost zlepšení bilance půdní org. hm.? </a:t>
            </a:r>
            <a:endParaRPr lang="cs-CZ" sz="2800" dirty="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232050065"/>
      </p:ext>
    </p:extLst>
  </p:cSld>
  <p:clrMapOvr>
    <a:masterClrMapping/>
  </p:clrMapOvr>
  <p:transition>
    <p:zoom/>
  </p:transition>
</p:sld>
</file>

<file path=ppt/slides/slide1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939629174"/>
      </p:ext>
    </p:extLst>
  </p:cSld>
  <p:clrMapOvr>
    <a:masterClrMapping/>
  </p:clrMapOvr>
  <p:transition>
    <p:zoom/>
  </p:transition>
</p:sld>
</file>

<file path=ppt/slides/slide1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latin typeface="+mn-lt"/>
              </a:rPr>
              <a:t>Zdroje dat</a:t>
            </a:r>
            <a:endParaRPr lang="cs-CZ" sz="28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00507040"/>
      </p:ext>
    </p:extLst>
  </p:cSld>
  <p:clrMapOvr>
    <a:masterClrMapping/>
  </p:clrMapOvr>
  <p:transition>
    <p:zoom/>
  </p:transition>
</p:sld>
</file>

<file path=ppt/slides/slide1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latin typeface="+mn-lt"/>
              </a:rPr>
              <a:t>metody</a:t>
            </a:r>
            <a:endParaRPr lang="cs-CZ" sz="28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05610050"/>
      </p:ext>
    </p:extLst>
  </p:cSld>
  <p:clrMapOvr>
    <a:masterClrMapping/>
  </p:clrMapOvr>
  <p:transition>
    <p:zoom/>
  </p:transition>
</p:sld>
</file>

<file path=ppt/slides/slide1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22163876"/>
      </p:ext>
    </p:extLst>
  </p:cSld>
  <p:clrMapOvr>
    <a:masterClrMapping/>
  </p:clrMapOvr>
  <p:transition>
    <p:zoom/>
  </p:transition>
</p:sld>
</file>

<file path=ppt/slides/slide1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86563582"/>
      </p:ext>
    </p:extLst>
  </p:cSld>
  <p:clrMapOvr>
    <a:masterClrMapping/>
  </p:clrMapOvr>
  <p:transition>
    <p:zoom/>
  </p:transition>
</p:sld>
</file>

<file path=ppt/slides/slide1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400" b="1" smtClean="0"/>
              <a:t>Vliv hnojení na zhutnění půdy (podle B. Nováka)</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074604518"/>
      </p:ext>
    </p:extLst>
  </p:cSld>
  <p:clrMapOvr>
    <a:masterClrMapping/>
  </p:clrMapOvr>
  <p:transition>
    <p:zoom/>
  </p:transition>
</p:sld>
</file>

<file path=ppt/slides/slide1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3200" smtClean="0"/>
              <a:t>Koloběh uhlíku pšenice</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2690398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altLang="cs-CZ" sz="2400" b="1" smtClean="0">
                <a:solidFill>
                  <a:schemeClr val="tx1"/>
                </a:solidFill>
              </a:rPr>
              <a:t>Rozdělení organické hmoty v půdě (hm. %)</a:t>
            </a:r>
            <a:r>
              <a:rPr lang="cs-CZ" altLang="cs-CZ" sz="2400" smtClean="0">
                <a:solidFill>
                  <a:schemeClr val="tx1"/>
                </a:solidFill>
              </a:rPr>
              <a:t> </a:t>
            </a:r>
            <a:br>
              <a:rPr lang="cs-CZ" altLang="cs-CZ" sz="2400" smtClean="0">
                <a:solidFill>
                  <a:schemeClr val="tx1"/>
                </a:solidFill>
              </a:rPr>
            </a:br>
            <a:r>
              <a:rPr lang="cs-CZ" altLang="cs-CZ" sz="2000" smtClean="0">
                <a:solidFill>
                  <a:schemeClr val="tx1"/>
                </a:solidFill>
              </a:rPr>
              <a:t>(Theng et al. 1989, cit. Wood 1995, upraveno)</a:t>
            </a:r>
            <a:endParaRPr lang="cs-CZ" altLang="cs-CZ" sz="2000"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055740270"/>
      </p:ext>
    </p:extLst>
  </p:cSld>
  <p:clrMapOvr>
    <a:masterClrMapping/>
  </p:clrMapOvr>
  <p:transition>
    <p:zoom/>
  </p:transition>
</p:sld>
</file>

<file path=ppt/slides/slide1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3200" smtClean="0"/>
              <a:t>Koloběh uhlíku v OP</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91529531"/>
      </p:ext>
    </p:extLst>
  </p:cSld>
  <p:clrMapOvr>
    <a:masterClrMapping/>
  </p:clrMapOvr>
  <p:transition>
    <p:zoom/>
  </p:transition>
</p:sld>
</file>

<file path=ppt/slides/slide1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37819804"/>
      </p:ext>
    </p:extLst>
  </p:cSld>
  <p:clrMapOvr>
    <a:masterClrMapping/>
  </p:clrMapOvr>
  <p:transition>
    <p:zoom/>
  </p:transition>
</p:sld>
</file>

<file path=ppt/slides/slide1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a:r>
              <a:rPr lang="cs-CZ" sz="4800" smtClean="0">
                <a:solidFill>
                  <a:schemeClr val="tx1"/>
                </a:solidFill>
              </a:rPr>
              <a:t>Acidifikace</a:t>
            </a:r>
            <a:endParaRPr lang="cs-CZ" sz="48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247692744"/>
      </p:ext>
    </p:extLst>
  </p:cSld>
  <p:clrMapOvr>
    <a:masterClrMapping/>
  </p:clrMapOvr>
  <p:transition>
    <p:zoom/>
  </p:transition>
</p:sld>
</file>

<file path=ppt/slides/slide1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definice</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581845669"/>
      </p:ext>
    </p:extLst>
  </p:cSld>
  <p:clrMapOvr>
    <a:masterClrMapping/>
  </p:clrMapOvr>
  <p:transition>
    <p:zoom/>
  </p:transition>
</p:sld>
</file>

<file path=ppt/slides/slide1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1701424"/>
      </p:ext>
    </p:extLst>
  </p:cSld>
  <p:clrMapOvr>
    <a:masterClrMapping/>
  </p:clrMapOvr>
  <p:transition>
    <p:zoom/>
  </p:transition>
</p:sld>
</file>

<file path=ppt/slides/slide1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970057565"/>
      </p:ext>
    </p:extLst>
  </p:cSld>
  <p:clrMapOvr>
    <a:masterClrMapping/>
  </p:clrMapOvr>
  <p:transition>
    <p:zoom/>
  </p:transition>
</p:sld>
</file>

<file path=ppt/slides/slide1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44505480"/>
      </p:ext>
    </p:extLst>
  </p:cSld>
  <p:clrMapOvr>
    <a:masterClrMapping/>
  </p:clrMapOvr>
  <p:transition>
    <p:zoom/>
  </p:transition>
</p:sld>
</file>

<file path=ppt/slides/slide1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68831945"/>
      </p:ext>
    </p:extLst>
  </p:cSld>
  <p:clrMapOvr>
    <a:masterClrMapping/>
  </p:clrMapOvr>
  <p:transition>
    <p:zoom/>
  </p:transition>
</p:sld>
</file>

<file path=ppt/slides/slide1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latin typeface="+mn-lt"/>
              </a:rPr>
              <a:t>Vliv pH na mobilitu některých prvků</a:t>
            </a:r>
            <a:endParaRPr lang="cs-CZ" sz="28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669395406"/>
      </p:ext>
    </p:extLst>
  </p:cSld>
  <p:clrMapOvr>
    <a:masterClrMapping/>
  </p:clrMapOvr>
  <p:transition>
    <p:zoom/>
  </p:transition>
</p:sld>
</file>

<file path=ppt/slides/slide1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bg1"/>
                </a:solidFill>
              </a:rPr>
              <a:t>Kultivace kyselých půd</a:t>
            </a:r>
            <a:endParaRPr lang="cs-CZ" dirty="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14348305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584499220"/>
      </p:ext>
    </p:extLst>
  </p:cSld>
  <p:clrMapOvr>
    <a:masterClrMapping/>
  </p:clrMapOvr>
  <p:transition>
    <p:zoom/>
  </p:transition>
</p:sld>
</file>

<file path=ppt/slides/slide1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Vápnění kyselých půd</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348343596"/>
      </p:ext>
    </p:extLst>
  </p:cSld>
  <p:clrMapOvr>
    <a:masterClrMapping/>
  </p:clrMapOvr>
  <p:transition>
    <p:zoom/>
  </p:transition>
</p:sld>
</file>

<file path=ppt/slides/slide1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Potřeba a použití vápnění</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966836805"/>
      </p:ext>
    </p:extLst>
  </p:cSld>
  <p:clrMapOvr>
    <a:masterClrMapping/>
  </p:clrMapOvr>
  <p:transition>
    <p:zoom/>
  </p:transition>
</p:sld>
</file>

<file path=ppt/slides/slide1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59967756"/>
      </p:ext>
    </p:extLst>
  </p:cSld>
  <p:clrMapOvr>
    <a:masterClrMapping/>
  </p:clrMapOvr>
  <p:transition>
    <p:zoom/>
  </p:transition>
</p:sld>
</file>

<file path=ppt/slides/slide1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zásady vápnění</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486325151"/>
      </p:ext>
    </p:extLst>
  </p:cSld>
  <p:clrMapOvr>
    <a:masterClrMapping/>
  </p:clrMapOvr>
  <p:transition>
    <p:zoom/>
  </p:transition>
</p:sld>
</file>

<file path=ppt/slides/slide1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Optimální hodnota pH půdy</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153522686"/>
      </p:ext>
    </p:extLst>
  </p:cSld>
  <p:clrMapOvr>
    <a:masterClrMapping/>
  </p:clrMapOvr>
  <p:transition>
    <p:zoom/>
  </p:transition>
</p:sld>
</file>

<file path=ppt/slides/slide1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13318440"/>
      </p:ext>
    </p:extLst>
  </p:cSld>
  <p:clrMapOvr>
    <a:masterClrMapping/>
  </p:clrMapOvr>
  <p:transition>
    <p:zoom/>
  </p:transition>
</p:sld>
</file>

<file path=ppt/slides/slide1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2800" b="1" smtClean="0">
                <a:solidFill>
                  <a:schemeClr val="tx1"/>
                </a:solidFill>
              </a:rPr>
              <a:t>Intoxikace cizorodými látkami a prvky</a:t>
            </a:r>
            <a:endParaRPr lang="cs-CZ" sz="2800" b="1"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13271095"/>
      </p:ext>
    </p:extLst>
  </p:cSld>
  <p:clrMapOvr>
    <a:masterClrMapping/>
  </p:clrMapOvr>
  <p:transition>
    <p:zoom/>
  </p:transition>
</p:sld>
</file>

<file path=ppt/slides/slide1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549623822"/>
      </p:ext>
    </p:extLst>
  </p:cSld>
  <p:clrMapOvr>
    <a:masterClrMapping/>
  </p:clrMapOvr>
  <p:transition>
    <p:zoom/>
  </p:transition>
</p:sld>
</file>

<file path=ppt/slides/slide1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22540385"/>
      </p:ext>
    </p:extLst>
  </p:cSld>
  <p:clrMapOvr>
    <a:masterClrMapping/>
  </p:clrMapOvr>
  <p:transition>
    <p:zoom/>
  </p:transition>
</p:sld>
</file>

<file path=ppt/slides/slide1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defRPr/>
            </a:pPr>
            <a:r>
              <a:rPr lang="cs-CZ" sz="2400" b="1" smtClean="0">
                <a:latin typeface="+mn-lt"/>
              </a:rPr>
              <a:t>Transferové faktory půdních typů (obsah rostlina:půda)</a:t>
            </a:r>
            <a:endParaRPr lang="cs-CZ" sz="24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445759673"/>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a:r>
              <a:rPr lang="cs-CZ" cap="none" smtClean="0">
                <a:solidFill>
                  <a:schemeClr val="tx1"/>
                </a:solidFill>
              </a:rPr>
              <a:t>Jak mohou extrémní</a:t>
            </a:r>
            <a:br>
              <a:rPr lang="cs-CZ" cap="none" smtClean="0">
                <a:solidFill>
                  <a:schemeClr val="tx1"/>
                </a:solidFill>
              </a:rPr>
            </a:br>
            <a:r>
              <a:rPr lang="cs-CZ" cap="none" smtClean="0">
                <a:solidFill>
                  <a:schemeClr val="tx1"/>
                </a:solidFill>
              </a:rPr>
              <a:t>klimatické události ovlivnit půdu?</a:t>
            </a:r>
            <a:endParaRPr lang="cs-CZ" cap="none"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35481386"/>
      </p:ext>
    </p:extLst>
  </p:cSld>
  <p:clrMapOvr>
    <a:masterClrMapping/>
  </p:clrMapOvr>
  <p:transition>
    <p:zoom/>
  </p:transition>
</p:sld>
</file>

<file path=ppt/slides/slide1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latin typeface="+mn-lt"/>
              </a:rPr>
              <a:t>Obsahy TK v daném typu média</a:t>
            </a:r>
            <a:endParaRPr lang="cs-CZ" sz="28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762434454"/>
      </p:ext>
    </p:extLst>
  </p:cSld>
  <p:clrMapOvr>
    <a:masterClrMapping/>
  </p:clrMapOvr>
  <p:transition>
    <p:zoom/>
  </p:transition>
</p:sld>
</file>

<file path=ppt/slides/slide1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400" b="1" smtClean="0">
                <a:solidFill>
                  <a:schemeClr val="tx1"/>
                </a:solidFill>
                <a:latin typeface="+mn-lt"/>
              </a:rPr>
              <a:t>Koncentrace chemických prvků (mg/kg) v různých hmotách (Hraško, Bedrna, 1988)</a:t>
            </a:r>
            <a:endParaRPr lang="cs-CZ" b="1"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875876358"/>
      </p:ext>
    </p:extLst>
  </p:cSld>
  <p:clrMapOvr>
    <a:masterClrMapping/>
  </p:clrMapOvr>
  <p:transition>
    <p:zoom/>
  </p:transition>
</p:sld>
</file>

<file path=ppt/slides/slide1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400" b="1" smtClean="0">
                <a:solidFill>
                  <a:schemeClr val="tx1"/>
                </a:solidFill>
                <a:latin typeface="+mn-lt"/>
              </a:rPr>
              <a:t>Rizikové prvky v půdách (obsah v mg/kg) zemědělského PF (vyhláška MŽP č. 13/1994 Sb.)</a:t>
            </a:r>
            <a:endParaRPr lang="cs-CZ" sz="2400" b="1"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365741740"/>
      </p:ext>
    </p:extLst>
  </p:cSld>
  <p:clrMapOvr>
    <a:masterClrMapping/>
  </p:clrMapOvr>
  <p:transition>
    <p:zoom/>
  </p:transition>
</p:sld>
</file>

<file path=ppt/slides/slide1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b="1" smtClean="0">
                <a:solidFill>
                  <a:schemeClr val="tx1"/>
                </a:solidFill>
              </a:rPr>
              <a:t/>
            </a:r>
            <a:br>
              <a:rPr lang="cs-CZ" sz="2800" b="1" smtClean="0">
                <a:solidFill>
                  <a:schemeClr val="tx1"/>
                </a:solidFill>
              </a:rPr>
            </a:br>
            <a:r>
              <a:rPr lang="cs-CZ" sz="2800" b="1" smtClean="0">
                <a:solidFill>
                  <a:schemeClr val="tx1"/>
                </a:solidFill>
              </a:rPr>
              <a:t>Stříbro – v současnosti považováno za bezpečné… ale při vyšších koncentracích v rostlinách pozorován např:</a:t>
            </a:r>
            <a:endParaRPr lang="cs-CZ" sz="2800" b="1"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70605324"/>
      </p:ext>
    </p:extLst>
  </p:cSld>
  <p:clrMapOvr>
    <a:masterClrMapping/>
  </p:clrMapOvr>
  <p:transition>
    <p:zoom/>
  </p:transition>
</p:sld>
</file>

<file path=ppt/slides/slide1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a:r>
              <a:rPr lang="cs-CZ" sz="3600" smtClean="0">
                <a:solidFill>
                  <a:schemeClr val="tx1"/>
                </a:solidFill>
              </a:rPr>
              <a:t>Polní, orientační hodnocení kvality a zdraví půdy</a:t>
            </a:r>
            <a:endParaRPr lang="cs-CZ" sz="36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192193358"/>
      </p:ext>
    </p:extLst>
  </p:cSld>
  <p:clrMapOvr>
    <a:masterClrMapping/>
  </p:clrMapOvr>
  <p:transition>
    <p:zoom/>
  </p:transition>
</p:sld>
</file>

<file path=ppt/slides/slide1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1. zrnitost</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8745762"/>
      </p:ext>
    </p:extLst>
  </p:cSld>
  <p:clrMapOvr>
    <a:masterClrMapping/>
  </p:clrMapOvr>
  <p:transition>
    <p:zoom/>
  </p:transition>
</p:sld>
</file>

<file path=ppt/slides/slide1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59083341"/>
      </p:ext>
    </p:extLst>
  </p:cSld>
  <p:clrMapOvr>
    <a:masterClrMapping/>
  </p:clrMapOvr>
  <p:transition>
    <p:zoom/>
  </p:transition>
</p:sld>
</file>

<file path=ppt/slides/slide1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2. struktura</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698046915"/>
      </p:ext>
    </p:extLst>
  </p:cSld>
  <p:clrMapOvr>
    <a:masterClrMapping/>
  </p:clrMapOvr>
  <p:transition>
    <p:zoom/>
  </p:transition>
</p:sld>
</file>

<file path=ppt/slides/slide1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070658582"/>
      </p:ext>
    </p:extLst>
  </p:cSld>
  <p:clrMapOvr>
    <a:masterClrMapping/>
  </p:clrMapOvr>
  <p:transition>
    <p:zoom/>
  </p:transition>
</p:sld>
</file>

<file path=ppt/slides/slide1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3. pórovitost</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659166516"/>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07964991"/>
      </p:ext>
    </p:extLst>
  </p:cSld>
  <p:clrMapOvr>
    <a:masterClrMapping/>
  </p:clrMapOvr>
  <p:transition>
    <p:zoom/>
  </p:transition>
</p:sld>
</file>

<file path=ppt/slides/slide1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4. Barva půdy</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879158151"/>
      </p:ext>
    </p:extLst>
  </p:cSld>
  <p:clrMapOvr>
    <a:masterClrMapping/>
  </p:clrMapOvr>
  <p:transition>
    <p:zoom/>
  </p:transition>
</p:sld>
</file>

<file path=ppt/slides/slide1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67526091"/>
      </p:ext>
    </p:extLst>
  </p:cSld>
  <p:clrMapOvr>
    <a:masterClrMapping/>
  </p:clrMapOvr>
  <p:transition>
    <p:zoom/>
  </p:transition>
</p:sld>
</file>

<file path=ppt/slides/slide1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979601497"/>
      </p:ext>
    </p:extLst>
  </p:cSld>
  <p:clrMapOvr>
    <a:masterClrMapping/>
  </p:clrMapOvr>
  <p:transition>
    <p:zoom/>
  </p:transition>
</p:sld>
</file>

<file path=ppt/slides/slide1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5. Počet a barva skvrn</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118697214"/>
      </p:ext>
    </p:extLst>
  </p:cSld>
  <p:clrMapOvr>
    <a:masterClrMapping/>
  </p:clrMapOvr>
  <p:transition>
    <p:zoom/>
  </p:transition>
</p:sld>
</file>

<file path=ppt/slides/slide1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6. Oživení půdy</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092089291"/>
      </p:ext>
    </p:extLst>
  </p:cSld>
  <p:clrMapOvr>
    <a:masterClrMapping/>
  </p:clrMapOvr>
  <p:transition>
    <p:zoom/>
  </p:transition>
</p:sld>
</file>

<file path=ppt/slides/slide1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defRPr/>
            </a:pPr>
            <a:r>
              <a:rPr lang="cs-CZ" sz="2400" b="1" smtClean="0">
                <a:solidFill>
                  <a:schemeClr val="tx1"/>
                </a:solidFill>
                <a:latin typeface="+mn-lt"/>
              </a:rPr>
              <a:t>Žížala obecná </a:t>
            </a:r>
            <a:r>
              <a:rPr lang="cs-CZ" sz="1800" smtClean="0">
                <a:solidFill>
                  <a:schemeClr val="tx1"/>
                </a:solidFill>
                <a:latin typeface="+mn-lt"/>
              </a:rPr>
              <a:t>(</a:t>
            </a:r>
            <a:r>
              <a:rPr lang="cs-CZ" sz="1800" i="1" smtClean="0">
                <a:solidFill>
                  <a:schemeClr val="tx1"/>
                </a:solidFill>
                <a:latin typeface="+mn-lt"/>
              </a:rPr>
              <a:t>Lumbricus terrestris</a:t>
            </a:r>
            <a:r>
              <a:rPr lang="cs-CZ" sz="1800" smtClean="0">
                <a:solidFill>
                  <a:schemeClr val="tx1"/>
                </a:solidFill>
                <a:latin typeface="+mn-lt"/>
              </a:rPr>
              <a:t>)</a:t>
            </a:r>
            <a:endParaRPr lang="cs-CZ" sz="1800"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495213076"/>
      </p:ext>
    </p:extLst>
  </p:cSld>
  <p:clrMapOvr>
    <a:masterClrMapping/>
  </p:clrMapOvr>
  <p:transition>
    <p:zoom/>
  </p:transition>
</p:sld>
</file>

<file path=ppt/slides/slide1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27318039"/>
      </p:ext>
    </p:extLst>
  </p:cSld>
  <p:clrMapOvr>
    <a:masterClrMapping/>
  </p:clrMapOvr>
  <p:transition>
    <p:zoom/>
  </p:transition>
</p:sld>
</file>

<file path=ppt/slides/slide1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02361624"/>
      </p:ext>
    </p:extLst>
  </p:cSld>
  <p:clrMapOvr>
    <a:masterClrMapping/>
  </p:clrMapOvr>
  <p:transition>
    <p:zoom/>
  </p:transition>
</p:sld>
</file>

<file path=ppt/slides/slide1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7. Hloubka kořenového systému</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971740373"/>
      </p:ext>
    </p:extLst>
  </p:cSld>
  <p:clrMapOvr>
    <a:masterClrMapping/>
  </p:clrMapOvr>
  <p:transition>
    <p:zoom/>
  </p:transition>
</p:sld>
</file>

<file path=ppt/slides/slide1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002057999"/>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83426592"/>
      </p:ext>
    </p:extLst>
  </p:cSld>
  <p:clrMapOvr>
    <a:masterClrMapping/>
  </p:clrMapOvr>
  <p:transition>
    <p:zoom/>
  </p:transition>
</p:sld>
</file>

<file path=ppt/slides/slide1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8. Identifikace utužených vrstev</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791776812"/>
      </p:ext>
    </p:extLst>
  </p:cSld>
  <p:clrMapOvr>
    <a:masterClrMapping/>
  </p:clrMapOvr>
  <p:transition>
    <p:zoom/>
  </p:transition>
</p:sld>
</file>

<file path=ppt/slides/slide1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69947215"/>
      </p:ext>
    </p:extLst>
  </p:cSld>
  <p:clrMapOvr>
    <a:masterClrMapping/>
  </p:clrMapOvr>
  <p:transition>
    <p:zoom/>
  </p:transition>
</p:sld>
</file>

<file path=ppt/slides/slide19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9. Tvorba povrchového přemokření</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103538752"/>
      </p:ext>
    </p:extLst>
  </p:cSld>
  <p:clrMapOvr>
    <a:masterClrMapping/>
  </p:clrMapOvr>
  <p:transition>
    <p:zoom/>
  </p:transition>
</p:sld>
</file>

<file path=ppt/slides/slide1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115605080"/>
      </p:ext>
    </p:extLst>
  </p:cSld>
  <p:clrMapOvr>
    <a:masterClrMapping/>
  </p:clrMapOvr>
  <p:transition>
    <p:zoom/>
  </p:transition>
</p:sld>
</file>

<file path=ppt/slides/slide1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10. Povrchové krusty</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767946024"/>
      </p:ext>
    </p:extLst>
  </p:cSld>
  <p:clrMapOvr>
    <a:masterClrMapping/>
  </p:clrMapOvr>
  <p:transition>
    <p:zoom/>
  </p:transition>
</p:sld>
</file>

<file path=ppt/slides/slide19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383250871"/>
      </p:ext>
    </p:extLst>
  </p:cSld>
  <p:clrMapOvr>
    <a:masterClrMapping/>
  </p:clrMapOvr>
  <p:transition>
    <p:zoom/>
  </p:transition>
</p:sld>
</file>

<file path=ppt/slides/slide19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703117169"/>
      </p:ext>
    </p:extLst>
  </p:cSld>
  <p:clrMapOvr>
    <a:masterClrMapping/>
  </p:clrMapOvr>
  <p:transition>
    <p:zoom/>
  </p:transition>
</p:sld>
</file>

<file path=ppt/slides/slide19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097179934"/>
      </p:ext>
    </p:extLst>
  </p:cSld>
  <p:clrMapOvr>
    <a:masterClrMapping/>
  </p:clrMapOvr>
  <p:transition>
    <p:zoom/>
  </p:transition>
</p:sld>
</file>

<file path=ppt/slides/slide19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tx1"/>
                </a:solidFill>
              </a:rPr>
              <a:t>11. Eroze půdy</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69060431"/>
      </p:ext>
    </p:extLst>
  </p:cSld>
  <p:clrMapOvr>
    <a:masterClrMapping/>
  </p:clrMapOvr>
  <p:transition>
    <p:zoom/>
  </p:transition>
</p:sld>
</file>

<file path=ppt/slides/slide19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516585312"/>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normAutofit fontScale="90000"/>
          </a:bodyPr>
          <a:lstStyle/>
          <a:p>
            <a:pPr algn="ctr" eaLnBrk="1" hangingPunct="1"/>
            <a:r>
              <a:rPr lang="cs-CZ" sz="3200" smtClean="0"/>
              <a:t>Zásady hospodaření na poškozených půdách a možnosti jejich hodnocení </a:t>
            </a:r>
            <a:r>
              <a:rPr lang="cs-CZ" altLang="cs-CZ" sz="3200" smtClean="0">
                <a:solidFill>
                  <a:schemeClr val="tx1"/>
                </a:solidFill>
                <a:latin typeface="Calibri" pitchFamily="34" charset="0"/>
              </a:rPr>
              <a:t/>
            </a:r>
            <a:br>
              <a:rPr lang="cs-CZ" altLang="cs-CZ" sz="3200" smtClean="0">
                <a:solidFill>
                  <a:schemeClr val="tx1"/>
                </a:solidFill>
                <a:latin typeface="Calibri" pitchFamily="34" charset="0"/>
              </a:rPr>
            </a:br>
            <a:r>
              <a:rPr lang="cs-CZ" altLang="cs-CZ" sz="3200" smtClean="0">
                <a:solidFill>
                  <a:schemeClr val="tx1"/>
                </a:solidFill>
                <a:latin typeface="Calibri" pitchFamily="34" charset="0"/>
              </a:rPr>
              <a:t/>
            </a:r>
            <a:br>
              <a:rPr lang="cs-CZ" altLang="cs-CZ" sz="3200" smtClean="0">
                <a:solidFill>
                  <a:schemeClr val="tx1"/>
                </a:solidFill>
                <a:latin typeface="Calibri" pitchFamily="34" charset="0"/>
              </a:rPr>
            </a:br>
            <a:r>
              <a:rPr lang="cs-CZ" altLang="cs-CZ" sz="2800" smtClean="0">
                <a:solidFill>
                  <a:schemeClr val="tx1"/>
                </a:solidFill>
                <a:latin typeface="Calibri" pitchFamily="34" charset="0"/>
              </a:rPr>
              <a:t>Most 24.2. 2017</a:t>
            </a:r>
            <a:r>
              <a:rPr lang="cs-CZ" altLang="cs-CZ" sz="3200" smtClean="0">
                <a:solidFill>
                  <a:schemeClr val="tx1"/>
                </a:solidFill>
                <a:latin typeface="Calibri" pitchFamily="34" charset="0"/>
              </a:rPr>
              <a:t/>
            </a:r>
            <a:br>
              <a:rPr lang="cs-CZ" altLang="cs-CZ" sz="3200" smtClean="0">
                <a:solidFill>
                  <a:schemeClr val="tx1"/>
                </a:solidFill>
                <a:latin typeface="Calibri" pitchFamily="34" charset="0"/>
              </a:rPr>
            </a:br>
            <a:endParaRPr lang="cs-CZ" altLang="cs-CZ" sz="3200" dirty="0" smtClean="0">
              <a:solidFill>
                <a:schemeClr val="tx1"/>
              </a:solidFill>
              <a:latin typeface="Calibri" pitchFamily="34" charset="0"/>
            </a:endParaRPr>
          </a:p>
        </p:txBody>
      </p:sp>
      <p:pic>
        <p:nvPicPr>
          <p:cNvPr id="3" name="Obrázek 2"/>
          <p:cNvPicPr/>
          <p:nvPr/>
        </p:nvPicPr>
        <p:blipFill>
          <a:blip r:embed="rId2" cstate="print"/>
          <a:stretch>
            <a:fillRect/>
          </a:stretch>
        </p:blipFill>
        <p:spPr>
          <a:xfrm>
            <a:off x="0" y="0"/>
            <a:ext cx="9144000" cy="6858000"/>
          </a:xfrm>
          <a:prstGeom prst="rect">
            <a:avLst/>
          </a:prstGeom>
        </p:spPr>
      </p:pic>
      <p:sp>
        <p:nvSpPr>
          <p:cNvPr id="4" name="Obdélník 3"/>
          <p:cNvSpPr/>
          <p:nvPr/>
        </p:nvSpPr>
        <p:spPr>
          <a:xfrm>
            <a:off x="5292080" y="692696"/>
            <a:ext cx="2880320" cy="936104"/>
          </a:xfrm>
          <a:prstGeom prst="rect">
            <a:avLst/>
          </a:prstGeom>
          <a:solidFill>
            <a:srgbClr val="5252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dirty="0">
              <a:solidFill>
                <a:srgbClr val="433F3F"/>
              </a:solidFill>
            </a:endParaRPr>
          </a:p>
        </p:txBody>
      </p:sp>
    </p:spTree>
    <p:extLst>
      <p:ext uri="{BB962C8B-B14F-4D97-AF65-F5344CB8AC3E}">
        <p14:creationId xmlns:p14="http://schemas.microsoft.com/office/powerpoint/2010/main" xmlns="" val="1041989826"/>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b="1" smtClean="0"/>
              <a:t>Spotřeba vody rostlinami</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856763895"/>
      </p:ext>
    </p:extLst>
  </p:cSld>
  <p:clrMapOvr>
    <a:masterClrMapping/>
  </p:clrMapOvr>
  <p:transition>
    <p:zoom/>
  </p:transition>
</p:sld>
</file>

<file path=ppt/slides/slide2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Celkové hodnocení</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555751178"/>
      </p:ext>
    </p:extLst>
  </p:cSld>
  <p:clrMapOvr>
    <a:masterClrMapping/>
  </p:clrMapOvr>
  <p:transition>
    <p:zoom/>
  </p:transition>
</p:sld>
</file>

<file path=ppt/slides/slide20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Visual soil assessment – LADA (FAO)</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28232525"/>
      </p:ext>
    </p:extLst>
  </p:cSld>
  <p:clrMapOvr>
    <a:masterClrMapping/>
  </p:clrMapOvr>
  <p:transition>
    <p:zoom/>
  </p:transition>
</p:sld>
</file>

<file path=ppt/slides/slide20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Možná Vás bude i zajímat</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247990680"/>
      </p:ext>
    </p:extLst>
  </p:cSld>
  <p:clrMapOvr>
    <a:masterClrMapping/>
  </p:clrMapOvr>
  <p:transition>
    <p:zoom/>
  </p:transition>
</p:sld>
</file>

<file path=ppt/slides/slide20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119819588"/>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437494180"/>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652566242"/>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a:r>
              <a:rPr lang="cs-CZ" sz="3600" smtClean="0">
                <a:solidFill>
                  <a:schemeClr val="tx1"/>
                </a:solidFill>
              </a:rPr>
              <a:t>některé půdní typy Ústecký kraj</a:t>
            </a:r>
            <a:endParaRPr lang="cs-CZ" sz="36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529518761"/>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rgbClr val="FFFF00"/>
                </a:solidFill>
              </a:rPr>
              <a:t>kambizem (starší název „hnědá půda“)</a:t>
            </a:r>
            <a:endParaRPr lang="cs-CZ" sz="2400" dirty="0">
              <a:solidFill>
                <a:srgbClr val="FFFF00"/>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294375347"/>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tx1"/>
                </a:solidFill>
              </a:rPr>
              <a:t>černozem</a:t>
            </a:r>
            <a:endParaRPr lang="cs-CZ" sz="24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3770294"/>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bg1"/>
                </a:solidFill>
              </a:rPr>
              <a:t>luvisoly</a:t>
            </a:r>
            <a:endParaRPr lang="cs-CZ" dirty="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106792868"/>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tx1"/>
                </a:solidFill>
              </a:rPr>
              <a:t>fluvizem (starší název „nivní půda“)</a:t>
            </a:r>
            <a:endParaRPr lang="cs-CZ" sz="24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54847032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tx1"/>
                </a:solidFill>
              </a:rPr>
              <a:t>podzol</a:t>
            </a:r>
            <a:endParaRPr lang="cs-CZ" sz="24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9244691"/>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eaLnBrk="1" hangingPunct="1">
              <a:defRPr/>
            </a:pPr>
            <a:r>
              <a:rPr lang="cs-CZ" sz="4000" b="1" smtClean="0">
                <a:solidFill>
                  <a:srgbClr val="FF0000"/>
                </a:solidFill>
                <a:latin typeface="+mn-lt"/>
              </a:rPr>
              <a:t>Vývoj krajiny, </a:t>
            </a:r>
            <a:br>
              <a:rPr lang="cs-CZ" sz="4000" b="1" smtClean="0">
                <a:solidFill>
                  <a:srgbClr val="FF0000"/>
                </a:solidFill>
                <a:latin typeface="+mn-lt"/>
              </a:rPr>
            </a:br>
            <a:r>
              <a:rPr lang="cs-CZ" sz="4000" b="1" smtClean="0">
                <a:solidFill>
                  <a:srgbClr val="FF0000"/>
                </a:solidFill>
                <a:latin typeface="+mn-lt"/>
              </a:rPr>
              <a:t>vývoj degradace půdy</a:t>
            </a:r>
            <a:endParaRPr lang="cs-CZ" sz="4000" b="1" dirty="0" smtClean="0">
              <a:solidFill>
                <a:srgbClr val="FF0000"/>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101912822"/>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14071069"/>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b="1" smtClean="0">
                <a:solidFill>
                  <a:schemeClr val="bg1"/>
                </a:solidFill>
              </a:rPr>
              <a:t>Střední holocén (cca 6500 – 1400/1250 BC)</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47993937"/>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smtClean="0">
                <a:solidFill>
                  <a:schemeClr val="bg1"/>
                </a:solidFill>
              </a:rPr>
              <a:t>Středověká kolonizace 9–13. století</a:t>
            </a:r>
            <a:endParaRPr lang="cs-CZ" sz="2800"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02915567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302408761"/>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it-IT" sz="2800" smtClean="0">
                <a:solidFill>
                  <a:schemeClr val="bg1"/>
                </a:solidFill>
              </a:rPr>
              <a:t>18</a:t>
            </a:r>
            <a:r>
              <a:rPr lang="cs-CZ" sz="2800" smtClean="0">
                <a:solidFill>
                  <a:schemeClr val="bg1"/>
                </a:solidFill>
              </a:rPr>
              <a:t>.</a:t>
            </a:r>
            <a:r>
              <a:rPr lang="it-IT" sz="2800" smtClean="0">
                <a:solidFill>
                  <a:schemeClr val="bg1"/>
                </a:solidFill>
              </a:rPr>
              <a:t> a 19</a:t>
            </a:r>
            <a:r>
              <a:rPr lang="cs-CZ" sz="2800" smtClean="0">
                <a:solidFill>
                  <a:schemeClr val="bg1"/>
                </a:solidFill>
              </a:rPr>
              <a:t>.</a:t>
            </a:r>
            <a:r>
              <a:rPr lang="it-IT" sz="2800" smtClean="0">
                <a:solidFill>
                  <a:schemeClr val="bg1"/>
                </a:solidFill>
              </a:rPr>
              <a:t> stol</a:t>
            </a:r>
            <a:r>
              <a:rPr lang="cs-CZ" sz="2800" smtClean="0">
                <a:solidFill>
                  <a:schemeClr val="bg1"/>
                </a:solidFill>
              </a:rPr>
              <a:t>etí</a:t>
            </a:r>
            <a:r>
              <a:rPr lang="it-IT" sz="2800" smtClean="0">
                <a:solidFill>
                  <a:schemeClr val="bg1"/>
                </a:solidFill>
              </a:rPr>
              <a:t> – Marie Terezie, Josef II</a:t>
            </a:r>
            <a:endParaRPr lang="cs-CZ" sz="2800" dirty="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75445477"/>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45236696"/>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a:lnSpc>
                <a:spcPct val="130000"/>
              </a:lnSpc>
              <a:defRPr/>
            </a:pPr>
            <a:r>
              <a:rPr lang="cs-CZ" sz="2400" b="1" smtClean="0">
                <a:solidFill>
                  <a:schemeClr val="tx1"/>
                </a:solidFill>
                <a:latin typeface="+mn-lt"/>
              </a:rPr>
              <a:t>Až do 20. století byla všechna </a:t>
            </a:r>
            <a:r>
              <a:rPr lang="cs-CZ" sz="2400" b="1" smtClean="0">
                <a:solidFill>
                  <a:srgbClr val="FF0000"/>
                </a:solidFill>
                <a:latin typeface="+mn-lt"/>
              </a:rPr>
              <a:t>potrava</a:t>
            </a:r>
            <a:r>
              <a:rPr lang="cs-CZ" sz="2400" b="1" smtClean="0">
                <a:solidFill>
                  <a:schemeClr val="tx1">
                    <a:lumMod val="75000"/>
                    <a:lumOff val="25000"/>
                  </a:schemeClr>
                </a:solidFill>
                <a:latin typeface="+mn-lt"/>
              </a:rPr>
              <a:t> </a:t>
            </a:r>
            <a:r>
              <a:rPr lang="cs-CZ" sz="2400" b="1" smtClean="0">
                <a:solidFill>
                  <a:schemeClr val="tx1"/>
                </a:solidFill>
                <a:latin typeface="+mn-lt"/>
              </a:rPr>
              <a:t>na této planetě získána </a:t>
            </a:r>
            <a:r>
              <a:rPr lang="cs-CZ" sz="2400" b="1" smtClean="0">
                <a:solidFill>
                  <a:srgbClr val="FF0000"/>
                </a:solidFill>
                <a:latin typeface="+mn-lt"/>
              </a:rPr>
              <a:t>ze Slunce</a:t>
            </a:r>
            <a:r>
              <a:rPr lang="cs-CZ" sz="2400" b="1" smtClean="0">
                <a:latin typeface="+mn-lt"/>
              </a:rPr>
              <a:t> </a:t>
            </a:r>
            <a:r>
              <a:rPr lang="cs-CZ" sz="2400" b="1" smtClean="0">
                <a:solidFill>
                  <a:schemeClr val="tx1"/>
                </a:solidFill>
                <a:latin typeface="+mn-lt"/>
              </a:rPr>
              <a:t>pomocí fotosyntézy.</a:t>
            </a:r>
            <a:r>
              <a:rPr lang="cs-CZ" sz="2400" smtClean="0">
                <a:solidFill>
                  <a:schemeClr val="tx1"/>
                </a:solidFill>
                <a:latin typeface="+mn-lt"/>
              </a:rPr>
              <a:t> </a:t>
            </a:r>
            <a:br>
              <a:rPr lang="cs-CZ" sz="2400" smtClean="0">
                <a:solidFill>
                  <a:schemeClr val="tx1"/>
                </a:solidFill>
                <a:latin typeface="+mn-lt"/>
              </a:rPr>
            </a:br>
            <a:r>
              <a:rPr lang="cs-CZ" sz="2400" smtClean="0">
                <a:solidFill>
                  <a:schemeClr val="tx1"/>
                </a:solidFill>
                <a:latin typeface="+mn-lt"/>
              </a:rPr>
              <a:t>Ať už lidé  jedli rostliny nebo živočichy, kteří se rostlinami živí, energie v jejich potravě vždy pocházela ze Slunce.</a:t>
            </a:r>
            <a:endParaRPr lang="cs-CZ" sz="2400"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09061272"/>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nSpc>
                <a:spcPct val="70000"/>
              </a:lnSpc>
            </a:pPr>
            <a:r>
              <a:rPr lang="cs-CZ" altLang="cs-CZ" sz="2800" b="1" smtClean="0">
                <a:solidFill>
                  <a:schemeClr val="tx1"/>
                </a:solidFill>
              </a:rPr>
              <a:t>Fritz Haber</a:t>
            </a:r>
            <a:r>
              <a:rPr lang="cs-CZ" altLang="cs-CZ" sz="4000" b="1" smtClean="0">
                <a:solidFill>
                  <a:schemeClr val="tx1"/>
                </a:solidFill>
              </a:rPr>
              <a:t>                             </a:t>
            </a:r>
            <a:r>
              <a:rPr lang="cs-CZ" altLang="cs-CZ" sz="2800" b="1" smtClean="0">
                <a:solidFill>
                  <a:schemeClr val="tx1"/>
                </a:solidFill>
              </a:rPr>
              <a:t>Carl Bosch</a:t>
            </a:r>
            <a:br>
              <a:rPr lang="cs-CZ" altLang="cs-CZ" sz="2800" b="1" smtClean="0">
                <a:solidFill>
                  <a:schemeClr val="tx1"/>
                </a:solidFill>
              </a:rPr>
            </a:br>
            <a:r>
              <a:rPr lang="cs-CZ" altLang="cs-CZ" sz="1400" b="1" smtClean="0">
                <a:solidFill>
                  <a:schemeClr val="tx1"/>
                </a:solidFill>
              </a:rPr>
              <a:t> (1868 – 1934)                                                                                                         (1874 – 1940)</a:t>
            </a:r>
            <a:br>
              <a:rPr lang="cs-CZ" altLang="cs-CZ" sz="1400" b="1" smtClean="0">
                <a:solidFill>
                  <a:schemeClr val="tx1"/>
                </a:solidFill>
              </a:rPr>
            </a:br>
            <a:r>
              <a:rPr lang="cs-CZ" altLang="cs-CZ" sz="1400" b="1" smtClean="0">
                <a:solidFill>
                  <a:schemeClr val="tx1"/>
                </a:solidFill>
              </a:rPr>
              <a:t/>
            </a:r>
            <a:br>
              <a:rPr lang="cs-CZ" altLang="cs-CZ" sz="1400" b="1" smtClean="0">
                <a:solidFill>
                  <a:schemeClr val="tx1"/>
                </a:solidFill>
              </a:rPr>
            </a:br>
            <a:endParaRPr lang="cs-CZ" altLang="cs-CZ" sz="4000"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564713048"/>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3200" b="1" smtClean="0">
                <a:solidFill>
                  <a:schemeClr val="bg1"/>
                </a:solidFill>
              </a:rPr>
              <a:t>poslední století…</a:t>
            </a:r>
            <a:endParaRPr lang="cs-CZ" sz="32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02479725"/>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79482104"/>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solidFill>
                  <a:schemeClr val="bg1"/>
                </a:solidFill>
              </a:rPr>
              <a:t>po roce 1948 mizí:</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862292087"/>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obsah přednášky</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692392537"/>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ctr">
              <a:defRPr/>
            </a:pPr>
            <a:r>
              <a:rPr lang="cs-CZ" sz="2400" b="1" smtClean="0">
                <a:solidFill>
                  <a:schemeClr val="tx1"/>
                </a:solidFill>
                <a:latin typeface="+mn-lt"/>
              </a:rPr>
              <a:t>Mezi lety 1945 a 1994 roste množství energie vložené do zemědělské výroby čtyřnásobně, zatímco úroda vzrůstá pouze trojnásobně</a:t>
            </a:r>
            <a:r>
              <a:rPr lang="cs-CZ" sz="2400" smtClean="0">
                <a:solidFill>
                  <a:schemeClr val="tx1"/>
                </a:solidFill>
                <a:latin typeface="+mn-lt"/>
              </a:rPr>
              <a:t>.</a:t>
            </a:r>
            <a:br>
              <a:rPr lang="cs-CZ" sz="2400" smtClean="0">
                <a:solidFill>
                  <a:schemeClr val="tx1"/>
                </a:solidFill>
                <a:latin typeface="+mn-lt"/>
              </a:rPr>
            </a:br>
            <a:r>
              <a:rPr lang="cs-CZ" sz="2400" smtClean="0">
                <a:solidFill>
                  <a:schemeClr val="tx1"/>
                </a:solidFill>
                <a:latin typeface="+mn-lt"/>
              </a:rPr>
              <a:t> </a:t>
            </a:r>
            <a:br>
              <a:rPr lang="cs-CZ" sz="2400" smtClean="0">
                <a:solidFill>
                  <a:schemeClr val="tx1"/>
                </a:solidFill>
                <a:latin typeface="+mn-lt"/>
              </a:rPr>
            </a:br>
            <a:r>
              <a:rPr lang="cs-CZ" sz="2400" b="0" smtClean="0">
                <a:solidFill>
                  <a:schemeClr val="tx1"/>
                </a:solidFill>
                <a:latin typeface="+mn-lt"/>
              </a:rPr>
              <a:t>Od té doby vklady energie stále rostou, ale úroda se již nezvětšuje. Dosáhli jsme maximální výtěžnosti. </a:t>
            </a:r>
            <a:br>
              <a:rPr lang="cs-CZ" sz="2400" b="0" smtClean="0">
                <a:solidFill>
                  <a:schemeClr val="tx1"/>
                </a:solidFill>
                <a:latin typeface="+mn-lt"/>
              </a:rPr>
            </a:br>
            <a:r>
              <a:rPr lang="cs-CZ" sz="2400" b="0" smtClean="0">
                <a:solidFill>
                  <a:schemeClr val="tx1"/>
                </a:solidFill>
                <a:latin typeface="+mn-lt"/>
              </a:rPr>
              <a:t>Naopak, </a:t>
            </a:r>
            <a:r>
              <a:rPr lang="cs-CZ" sz="2400" smtClean="0">
                <a:solidFill>
                  <a:schemeClr val="tx1"/>
                </a:solidFill>
                <a:latin typeface="+mn-lt"/>
              </a:rPr>
              <a:t>díky postupnému vyčerpávání půdy</a:t>
            </a:r>
            <a:r>
              <a:rPr lang="cs-CZ" sz="2400" b="0" smtClean="0">
                <a:solidFill>
                  <a:schemeClr val="tx1"/>
                </a:solidFill>
                <a:latin typeface="+mn-lt"/>
              </a:rPr>
              <a:t>, zvýšené nutnosti ochrany před škůdci a zvýšeným energetickým nákladům na zavlažování, </a:t>
            </a:r>
            <a:r>
              <a:rPr lang="cs-CZ" sz="2400" smtClean="0">
                <a:solidFill>
                  <a:schemeClr val="tx1"/>
                </a:solidFill>
                <a:latin typeface="+mn-lt"/>
              </a:rPr>
              <a:t>musí moderní zemědělství stále zvyšovat své náklady na energii, jen aby zajistilo stávající neměnnou úroveň výroby. </a:t>
            </a:r>
            <a:endParaRPr lang="cs-CZ" sz="2400"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34941919"/>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solidFill>
                  <a:schemeClr val="bg1"/>
                </a:solidFill>
                <a:latin typeface="+mn-lt"/>
              </a:rPr>
              <a:t>Stav po roce 1989</a:t>
            </a:r>
            <a:endParaRPr lang="cs-CZ" sz="2800" b="1" dirty="0" smtClean="0">
              <a:solidFill>
                <a:schemeClr val="bg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79842432"/>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altLang="cs-CZ" sz="2800" b="1" smtClean="0">
                <a:solidFill>
                  <a:schemeClr val="bg1"/>
                </a:solidFill>
              </a:rPr>
              <a:t>Zábor zemědělské půdy - situace v ČR</a:t>
            </a:r>
            <a:endParaRPr lang="cs-CZ" alt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284576103"/>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r>
              <a:rPr lang="cs-CZ" altLang="cs-CZ" sz="2800" smtClean="0">
                <a:solidFill>
                  <a:schemeClr val="bg1"/>
                </a:solidFill>
              </a:rPr>
              <a:t>něco dalšího k zamyšlení….</a:t>
            </a:r>
            <a:endParaRPr lang="cs-CZ" altLang="cs-CZ" sz="2800"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681759306"/>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solidFill>
                  <a:schemeClr val="bg1"/>
                </a:solidFill>
                <a:latin typeface="+mn-lt"/>
              </a:rPr>
              <a:t>stav zemědělství v ČR v r. 2012</a:t>
            </a:r>
            <a:endParaRPr lang="cs-CZ" sz="2800" b="1" dirty="0" smtClean="0">
              <a:solidFill>
                <a:schemeClr val="bg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203045560"/>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3200" smtClean="0">
                <a:latin typeface="Palatino Linotype" pitchFamily="18" charset="0"/>
              </a:rPr>
              <a:t>Zemědělské výrobní oblasti</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33404014"/>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2800" b="1" smtClean="0">
                <a:solidFill>
                  <a:schemeClr val="bg1"/>
                </a:solidFill>
              </a:rPr>
              <a:t>Jak jsme potravinově soběstační</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605853935"/>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2800" b="1" smtClean="0">
                <a:solidFill>
                  <a:schemeClr val="bg1"/>
                </a:solidFill>
              </a:rPr>
              <a:t>Jak jsme potravinově soběstační</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7354929"/>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r>
              <a:rPr lang="cs-CZ" sz="2800" b="1" smtClean="0">
                <a:solidFill>
                  <a:schemeClr val="bg1"/>
                </a:solidFill>
              </a:rPr>
              <a:t>Pokud to zjednodušíme…</a:t>
            </a:r>
            <a:endParaRPr lang="cs-CZ" sz="2800" b="1"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70300838"/>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04096033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latin typeface="+mn-lt"/>
              </a:rPr>
              <a:t>Základní funkce půdy </a:t>
            </a:r>
            <a:r>
              <a:rPr lang="cs-CZ" sz="2400" smtClean="0">
                <a:latin typeface="+mn-lt"/>
              </a:rPr>
              <a:t>(Szabolcs, 1994)</a:t>
            </a:r>
            <a:endParaRPr lang="cs-CZ" sz="2400"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398371611"/>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20474194"/>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767037547"/>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866875515"/>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400" b="1" smtClean="0">
                <a:latin typeface="+mn-lt"/>
                <a:cs typeface="Times New Roman" pitchFamily="18" charset="0"/>
              </a:rPr>
              <a:t>Spotřeba  základních živin v kg/ha zemědělské půdy a vápenatých hmot v tunách</a:t>
            </a:r>
            <a:endParaRPr lang="cs-CZ" sz="2400" b="1"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39187662"/>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lnSpc>
                <a:spcPct val="80000"/>
              </a:lnSpc>
              <a:defRPr/>
            </a:pPr>
            <a:r>
              <a:rPr lang="cs-CZ" sz="2400" smtClean="0">
                <a:latin typeface="+mn-lt"/>
              </a:rPr>
              <a:t>Povrchová bilance draslíku v ČR podle metodiky OECD </a:t>
            </a:r>
            <a:br>
              <a:rPr lang="cs-CZ" sz="2400" smtClean="0">
                <a:latin typeface="+mn-lt"/>
              </a:rPr>
            </a:br>
            <a:r>
              <a:rPr lang="cs-CZ" sz="2400" smtClean="0">
                <a:latin typeface="+mn-lt"/>
              </a:rPr>
              <a:t>(kg K</a:t>
            </a:r>
            <a:r>
              <a:rPr lang="cs-CZ" sz="2400" baseline="-25000" smtClean="0">
                <a:latin typeface="+mn-lt"/>
              </a:rPr>
              <a:t>2</a:t>
            </a:r>
            <a:r>
              <a:rPr lang="cs-CZ" sz="2400" smtClean="0">
                <a:latin typeface="+mn-lt"/>
              </a:rPr>
              <a:t>O na 1 ha celkové zemědělské půdy, ročně)</a:t>
            </a:r>
            <a:br>
              <a:rPr lang="cs-CZ" sz="2400" smtClean="0">
                <a:latin typeface="+mn-lt"/>
              </a:rPr>
            </a:br>
            <a:r>
              <a:rPr lang="cs-CZ" sz="2000" smtClean="0">
                <a:latin typeface="+mn-lt"/>
              </a:rPr>
              <a:t>Zdroj: ÚKZÚZ</a:t>
            </a:r>
            <a:endParaRPr lang="cs-CZ" sz="2000"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547862763"/>
      </p:ext>
    </p:extLst>
  </p:cSld>
  <p:clrMapOvr>
    <a:masterClrMapping/>
  </p:clrMapOvr>
  <p:transition>
    <p:cover dir="ld"/>
  </p:transition>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647672161"/>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2800" smtClean="0"/>
              <a:t>Vývoj pH a spotřeba vápenatých hmot v ČR</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005372065"/>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400" smtClean="0">
                <a:latin typeface="+mn-lt"/>
              </a:rPr>
              <a:t>Povrchová bilance dusíku v ČR podle metodiky OECD</a:t>
            </a:r>
            <a:br>
              <a:rPr lang="cs-CZ" sz="2400" smtClean="0">
                <a:latin typeface="+mn-lt"/>
              </a:rPr>
            </a:br>
            <a:r>
              <a:rPr lang="cs-CZ" sz="2400" smtClean="0">
                <a:latin typeface="+mn-lt"/>
              </a:rPr>
              <a:t>(kg N na 1 ha celkové zemědělské půdy, ročně) </a:t>
            </a:r>
            <a:r>
              <a:rPr lang="cs-CZ" sz="2000" smtClean="0"/>
              <a:t>Zdroj: ÚKZÚZ</a:t>
            </a:r>
            <a:endParaRPr lang="cs-CZ" sz="2000" dirty="0" smtClean="0">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824167929"/>
      </p:ext>
    </p:extLst>
  </p:cSld>
  <p:clrMapOvr>
    <a:masterClrMapping/>
  </p:clrMapOvr>
  <p:transition>
    <p:cover dir="ld"/>
  </p:transition>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47567334"/>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defRPr/>
            </a:pPr>
            <a:r>
              <a:rPr lang="cs-CZ" sz="2800" b="1" smtClean="0">
                <a:solidFill>
                  <a:schemeClr val="tx1"/>
                </a:solidFill>
                <a:latin typeface="+mn-lt"/>
              </a:rPr>
              <a:t>Eilhard Alfred Mitscherlich</a:t>
            </a:r>
            <a:br>
              <a:rPr lang="cs-CZ" sz="2800" b="1" smtClean="0">
                <a:solidFill>
                  <a:schemeClr val="tx1"/>
                </a:solidFill>
                <a:latin typeface="+mn-lt"/>
              </a:rPr>
            </a:br>
            <a:r>
              <a:rPr lang="cs-CZ" sz="2000" smtClean="0">
                <a:solidFill>
                  <a:schemeClr val="tx1"/>
                </a:solidFill>
                <a:latin typeface="+mn-lt"/>
              </a:rPr>
              <a:t> (1874 - 1956)</a:t>
            </a:r>
            <a:br>
              <a:rPr lang="cs-CZ" sz="2000" smtClean="0">
                <a:solidFill>
                  <a:schemeClr val="tx1"/>
                </a:solidFill>
                <a:latin typeface="+mn-lt"/>
              </a:rPr>
            </a:br>
            <a:r>
              <a:rPr lang="cs-CZ" sz="2000" smtClean="0">
                <a:solidFill>
                  <a:schemeClr val="tx1"/>
                </a:solidFill>
                <a:latin typeface="+mn-lt"/>
              </a:rPr>
              <a:t/>
            </a:r>
            <a:br>
              <a:rPr lang="cs-CZ" sz="2000" smtClean="0">
                <a:solidFill>
                  <a:schemeClr val="tx1"/>
                </a:solidFill>
                <a:latin typeface="+mn-lt"/>
              </a:rPr>
            </a:br>
            <a:r>
              <a:rPr lang="cs-CZ" sz="2000" b="1" smtClean="0">
                <a:solidFill>
                  <a:schemeClr val="tx1"/>
                </a:solidFill>
                <a:latin typeface="+mn-lt"/>
              </a:rPr>
              <a:t>V roce 1909  matematicky vyjádřil tzv. „Produkční zákon“ </a:t>
            </a:r>
            <a:r>
              <a:rPr lang="cs-CZ" sz="2000" smtClean="0">
                <a:solidFill>
                  <a:schemeClr val="tx1"/>
                </a:solidFill>
                <a:latin typeface="+mn-lt"/>
              </a:rPr>
              <a:t>který se stal základem výzkumu výživy rostlin.</a:t>
            </a:r>
            <a:br>
              <a:rPr lang="cs-CZ" sz="2000" smtClean="0">
                <a:solidFill>
                  <a:schemeClr val="tx1"/>
                </a:solidFill>
                <a:latin typeface="+mn-lt"/>
              </a:rPr>
            </a:br>
            <a:r>
              <a:rPr lang="cs-CZ" sz="2000" smtClean="0">
                <a:solidFill>
                  <a:schemeClr val="tx1"/>
                </a:solidFill>
                <a:latin typeface="+mn-lt"/>
              </a:rPr>
              <a:t/>
            </a:r>
            <a:br>
              <a:rPr lang="cs-CZ" sz="2000" smtClean="0">
                <a:solidFill>
                  <a:schemeClr val="tx1"/>
                </a:solidFill>
                <a:latin typeface="+mn-lt"/>
              </a:rPr>
            </a:br>
            <a:endParaRPr lang="cs-CZ" sz="2000" dirty="0" smtClean="0">
              <a:solidFill>
                <a:schemeClr val="tx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58227425"/>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eaLnBrk="1" hangingPunct="1"/>
            <a:r>
              <a:rPr lang="cs-CZ" sz="3200" smtClean="0"/>
              <a:t>Kvalita půdy je netto výsledkem vztahu resilience a degradace</a:t>
            </a: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699088306"/>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545688536"/>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Modelování dostupné zásoby dusíku</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273548415"/>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Problematika hospodaření na lehkých půdách</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351159250"/>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tx1"/>
                </a:solidFill>
              </a:rPr>
              <a:t>Podle horninového substrátu je lze klasifikovat podle hodnoty a zemědělského využití</a:t>
            </a:r>
            <a:endParaRPr lang="cs-CZ" sz="2400"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37817320"/>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02291090"/>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Zúrodňování LP</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816742844"/>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504861769"/>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Problematika hospodaření na těžkých půdách</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0404892"/>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318462596"/>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Zúrodňování TP</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53959416"/>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solidFill>
                  <a:schemeClr val="bg1"/>
                </a:solidFill>
                <a:effectLst>
                  <a:outerShdw blurRad="50800" dist="50800" dir="5400000" sx="7000" sy="7000" algn="ctr" rotWithShape="0">
                    <a:srgbClr val="000000">
                      <a:alpha val="43137"/>
                    </a:srgbClr>
                  </a:outerShdw>
                </a:effectLst>
              </a:rPr>
              <a:t>Složení půdy</a:t>
            </a:r>
            <a:endParaRPr lang="cs-CZ" dirty="0">
              <a:solidFill>
                <a:schemeClr val="bg1"/>
              </a:solidFill>
              <a:effectLst>
                <a:outerShdw blurRad="50800" dist="50800" dir="5400000" sx="7000" sy="7000" algn="ctr" rotWithShape="0">
                  <a:srgbClr val="000000">
                    <a:alpha val="43137"/>
                  </a:srgbClr>
                </a:outerShdw>
              </a:effectLs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99078053"/>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928777620"/>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Zúrodňování lehkých půd přidáváním PPL? (Agrisorb, Zeolit a Lignit) Hodonín</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098070674"/>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Další věcí je navíc cena…</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74933820"/>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Aplikace pomocné půdní látky PRP-SOL (polní podmínky)</a:t>
            </a:r>
            <a:endParaRPr lang="cs-CZ" dirty="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72928516"/>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b="1" smtClean="0">
                <a:solidFill>
                  <a:schemeClr val="bg1"/>
                </a:solidFill>
                <a:latin typeface="+mn-lt"/>
              </a:rPr>
              <a:t>Zrychlená eroze</a:t>
            </a:r>
            <a:endParaRPr lang="cs-CZ" b="1" dirty="0" smtClean="0">
              <a:solidFill>
                <a:schemeClr val="bg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211305876"/>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41921774"/>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altLang="cs-CZ" sz="2800" b="1" smtClean="0">
                <a:solidFill>
                  <a:schemeClr val="bg1"/>
                </a:solidFill>
              </a:rPr>
              <a:t>Faktory ovlivňující erozi:</a:t>
            </a:r>
            <a:endParaRPr lang="cs-CZ" altLang="cs-CZ" sz="2800" dirty="0" smtClean="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98292566"/>
      </p:ext>
    </p:extLst>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eaLnBrk="1" hangingPunct="1">
              <a:defRPr/>
            </a:pPr>
            <a:r>
              <a:rPr lang="cs-CZ" sz="2800" b="1" smtClean="0">
                <a:solidFill>
                  <a:schemeClr val="bg1"/>
                </a:solidFill>
                <a:latin typeface="+mn-lt"/>
              </a:rPr>
              <a:t>důsledky</a:t>
            </a:r>
            <a:endParaRPr lang="cs-CZ" sz="2800" b="1" dirty="0" smtClean="0">
              <a:solidFill>
                <a:schemeClr val="bg1"/>
              </a:solidFill>
              <a:latin typeface="+mn-lt"/>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96545254"/>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bg1"/>
                </a:solidFill>
              </a:rPr>
              <a:t>současný stav vodní eroze v ČR</a:t>
            </a:r>
            <a:endParaRPr lang="cs-CZ" sz="2400" dirty="0">
              <a:solidFill>
                <a:schemeClr val="bg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577229087"/>
      </p:ext>
    </p:extLst>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400" b="1" smtClean="0"/>
              <a:t>současný stav v ČR</a:t>
            </a:r>
            <a:endParaRPr lang="en-US" sz="2400" b="1"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61219391"/>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altLang="cs-CZ" sz="2800" b="1" smtClean="0"/>
              <a:t>Význam zrnitosti</a:t>
            </a:r>
            <a:endParaRPr lang="cs-CZ" altLang="cs-CZ" sz="2800" b="1" dirty="0"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10995769"/>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b="1" smtClean="0">
                <a:solidFill>
                  <a:srgbClr val="F9FCD6"/>
                </a:solidFill>
              </a:rPr>
              <a:t>Faktory ovlivňující erozi:</a:t>
            </a:r>
            <a:endParaRPr lang="cs-CZ" sz="2800" smtClean="0">
              <a:solidFill>
                <a:srgbClr val="F9FCD6"/>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854035752"/>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tx1">
                    <a:lumMod val="75000"/>
                    <a:lumOff val="25000"/>
                  </a:schemeClr>
                </a:solidFill>
              </a:rPr>
              <a:t>Modelový příklad postupu vodní eroze na svazích (JV Morava - podhůří Ždánického lesa)</a:t>
            </a:r>
            <a:endParaRPr lang="cs-CZ" sz="2400" dirty="0">
              <a:solidFill>
                <a:schemeClr val="tx1">
                  <a:lumMod val="75000"/>
                  <a:lumOff val="25000"/>
                </a:schemeClr>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42305475"/>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162748367"/>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400" smtClean="0">
                <a:solidFill>
                  <a:schemeClr val="tx1">
                    <a:lumMod val="75000"/>
                    <a:lumOff val="25000"/>
                  </a:schemeClr>
                </a:solidFill>
              </a:rPr>
              <a:t>Modelový příklad postupu akumulace na úpatí svahů (JV Morava - podhůří Ždánického lesa)</a:t>
            </a:r>
            <a:endParaRPr lang="cs-CZ" sz="2400" dirty="0">
              <a:solidFill>
                <a:schemeClr val="tx1">
                  <a:lumMod val="75000"/>
                  <a:lumOff val="25000"/>
                </a:schemeClr>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3061526"/>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756901614"/>
      </p:ext>
    </p:extLst>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825000889"/>
      </p:ext>
    </p:extLst>
  </p:cSld>
  <p:clrMapOvr>
    <a:masterClrMapping/>
  </p:clrMapOvr>
  <p:transition>
    <p:zoom/>
  </p:transition>
</p:sld>
</file>

<file path=ppt/slides/slide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387616727"/>
      </p:ext>
    </p:extLst>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715432767"/>
      </p:ext>
    </p:extLst>
  </p:cSld>
  <p:clrMapOvr>
    <a:masterClrMapping/>
  </p:clrMapOvr>
  <p:transition>
    <p:zoom/>
  </p:transition>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19901118"/>
      </p:ext>
    </p:extLst>
  </p:cSld>
  <p:clrMapOvr>
    <a:masterClrMapping/>
  </p:clrMapOvr>
  <p:transition>
    <p:zoom/>
  </p:transition>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429643500"/>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mtClean="0"/>
              <a:t>Půdní druhy: </a:t>
            </a:r>
            <a:r>
              <a:rPr lang="cs-CZ" sz="2400" smtClean="0">
                <a:solidFill>
                  <a:schemeClr val="tx1"/>
                </a:solidFill>
              </a:rPr>
              <a:t>rozlišujeme na základě zrnitosti</a:t>
            </a:r>
            <a:endParaRPr lang="cs-CZ" dirty="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62766923"/>
      </p:ext>
    </p:extLst>
  </p:cSld>
  <p:clrMapOvr>
    <a:masterClrMapping/>
  </p:clrMapOvr>
  <p:transition>
    <p:zoom/>
  </p:transition>
</p:sld>
</file>

<file path=ppt/slides/slide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443897625"/>
      </p:ext>
    </p:extLst>
  </p:cSld>
  <p:clrMapOvr>
    <a:masterClrMapping/>
  </p:clrMapOvr>
  <p:transition>
    <p:zoom/>
  </p:transition>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t>Vliv ochranného vlivu vegetace – C</a:t>
            </a:r>
            <a:endParaRPr lang="cs-CZ" sz="2800"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185642583"/>
      </p:ext>
    </p:extLst>
  </p:cSld>
  <p:clrMapOvr>
    <a:masterClrMapping/>
  </p:clrMapOvr>
  <p:transition>
    <p:zoom/>
  </p:transition>
</p:sld>
</file>

<file path=ppt/slides/slide9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b="1" smtClean="0"/>
              <a:t>protierozní opatření</a:t>
            </a:r>
            <a:endParaRPr lang="cs-CZ" sz="2800" b="1" dirty="0"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96495027"/>
      </p:ext>
    </p:extLst>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t>Pásové střídání plodin</a:t>
            </a:r>
            <a:endParaRPr lang="cs-CZ" sz="2800"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825607658"/>
      </p:ext>
    </p:extLst>
  </p:cSld>
  <p:clrMapOvr>
    <a:masterClrMapping/>
  </p:clrMapOvr>
  <p:transition>
    <p:zoom/>
  </p:transition>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214253684"/>
      </p:ext>
    </p:extLst>
  </p:cSld>
  <p:clrMapOvr>
    <a:masterClrMapping/>
  </p:clrMapOvr>
  <p:transition>
    <p:zoom/>
  </p:transition>
</p:sld>
</file>

<file path=ppt/slides/slide9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39054843"/>
      </p:ext>
    </p:extLst>
  </p:cSld>
  <p:clrMapOvr>
    <a:masterClrMapping/>
  </p:clrMapOvr>
  <p:transition>
    <p:zoom/>
  </p:transition>
</p:sld>
</file>

<file path=ppt/slides/slide9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r>
              <a:rPr lang="cs-CZ" sz="2800" b="1" smtClean="0">
                <a:solidFill>
                  <a:schemeClr val="tx1"/>
                </a:solidFill>
              </a:rPr>
              <a:t>Opatření…</a:t>
            </a:r>
            <a:endParaRPr lang="cs-CZ" sz="2800" b="1" dirty="0" smtClean="0">
              <a:solidFill>
                <a:schemeClr val="tx1"/>
              </a:solidFill>
            </a:endParaRPr>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46484032"/>
      </p:ext>
    </p:extLst>
  </p:cSld>
  <p:clrMapOvr>
    <a:masterClrMapping/>
  </p:clrMapOvr>
  <p:transition>
    <p:zoom/>
  </p:transition>
</p:sld>
</file>

<file path=ppt/slides/slide9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pPr algn="l"/>
            <a:r>
              <a:rPr lang="cs-CZ" sz="2800" b="1" smtClean="0"/>
              <a:t>Technická opatření:</a:t>
            </a:r>
            <a:endParaRPr lang="cs-CZ" sz="2800"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003031489"/>
      </p:ext>
    </p:extLst>
  </p:cSld>
  <p:clrMapOvr>
    <a:masterClrMapping/>
  </p:clrMapOvr>
  <p:transition>
    <p:zoom/>
  </p:transition>
</p:sld>
</file>

<file path=ppt/slides/slide9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smtClean="0"/>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762755221"/>
      </p:ext>
    </p:extLst>
  </p:cSld>
  <p:clrMapOvr>
    <a:masterClrMapping/>
  </p:clrMapOvr>
  <p:transition>
    <p:zoom/>
  </p:transition>
</p:sld>
</file>

<file path=ppt/slides/slide9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476208607"/>
      </p:ext>
    </p:extLst>
  </p:cSld>
  <p:clrMapOvr>
    <a:masterClrMapping/>
  </p:clrMapOvr>
  <p:transition>
    <p:zoom/>
  </p:transition>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790</Words>
  <Application>Microsoft Office PowerPoint</Application>
  <PresentationFormat>Předvádění na obrazovce (4:3)</PresentationFormat>
  <Paragraphs>135</Paragraphs>
  <Slides>203</Slides>
  <Notes>0</Notes>
  <HiddenSlides>0</HiddenSlides>
  <MMClips>0</MMClips>
  <ScaleCrop>false</ScaleCrop>
  <HeadingPairs>
    <vt:vector size="4" baseType="variant">
      <vt:variant>
        <vt:lpstr>Motiv</vt:lpstr>
      </vt:variant>
      <vt:variant>
        <vt:i4>1</vt:i4>
      </vt:variant>
      <vt:variant>
        <vt:lpstr>Nadpisy snímků</vt:lpstr>
      </vt:variant>
      <vt:variant>
        <vt:i4>203</vt:i4>
      </vt:variant>
    </vt:vector>
  </HeadingPairs>
  <TitlesOfParts>
    <vt:vector size="204" baseType="lpstr">
      <vt:lpstr>Motiv Office</vt:lpstr>
      <vt:lpstr>Snímek 1</vt:lpstr>
      <vt:lpstr>Zásady hospodaření na poškozených půdách a možnosti jejich hodnocení   Most 24.2. 2017 </vt:lpstr>
      <vt:lpstr>Snímek 3</vt:lpstr>
      <vt:lpstr>obsah přednášky</vt:lpstr>
      <vt:lpstr>Základní funkce půdy (Szabolcs, 1994)</vt:lpstr>
      <vt:lpstr>Kvalita půdy je netto výsledkem vztahu resilience a degradace</vt:lpstr>
      <vt:lpstr>Složení půdy</vt:lpstr>
      <vt:lpstr>Význam zrnitosti</vt:lpstr>
      <vt:lpstr>Půdní druhy: rozlišujeme na základě zrnitosti</vt:lpstr>
      <vt:lpstr>Snímek 10</vt:lpstr>
      <vt:lpstr>Snímek 11</vt:lpstr>
      <vt:lpstr>Snímek 12</vt:lpstr>
      <vt:lpstr>Praktické poznámky k významu fyzikálních vlastností půdy</vt:lpstr>
      <vt:lpstr>například povodně…</vt:lpstr>
      <vt:lpstr>Rozdělení organické hmoty v půdě (hm. %)  (Theng et al. 1989, cit. Wood 1995, upraveno)</vt:lpstr>
      <vt:lpstr>Snímek 16</vt:lpstr>
      <vt:lpstr>Jak mohou extrémní klimatické události ovlivnit půdu?</vt:lpstr>
      <vt:lpstr>Snímek 18</vt:lpstr>
      <vt:lpstr>Snímek 19</vt:lpstr>
      <vt:lpstr>Spotřeba vody rostlinami</vt:lpstr>
      <vt:lpstr>Snímek 21</vt:lpstr>
      <vt:lpstr>Snímek 22</vt:lpstr>
      <vt:lpstr>některé půdní typy Ústecký kraj</vt:lpstr>
      <vt:lpstr>kambizem (starší název „hnědá půda“)</vt:lpstr>
      <vt:lpstr>černozem</vt:lpstr>
      <vt:lpstr>luvisoly</vt:lpstr>
      <vt:lpstr>fluvizem (starší název „nivní půda“)</vt:lpstr>
      <vt:lpstr>podzol</vt:lpstr>
      <vt:lpstr>Vývoj krajiny,  vývoj degradace půdy</vt:lpstr>
      <vt:lpstr>Střední holocén (cca 6500 – 1400/1250 BC)</vt:lpstr>
      <vt:lpstr>Středověká kolonizace 9–13. století</vt:lpstr>
      <vt:lpstr>Snímek 32</vt:lpstr>
      <vt:lpstr>18. a 19. století – Marie Terezie, Josef II</vt:lpstr>
      <vt:lpstr>Snímek 34</vt:lpstr>
      <vt:lpstr>Až do 20. století byla všechna potrava na této planetě získána ze Slunce pomocí fotosyntézy.  Ať už lidé  jedli rostliny nebo živočichy, kteří se rostlinami živí, energie v jejich potravě vždy pocházela ze Slunce.</vt:lpstr>
      <vt:lpstr>Fritz Haber                             Carl Bosch  (1868 – 1934)                                                                                                         (1874 – 1940)  </vt:lpstr>
      <vt:lpstr>poslední století…</vt:lpstr>
      <vt:lpstr>Snímek 38</vt:lpstr>
      <vt:lpstr>po roce 1948 mizí:</vt:lpstr>
      <vt:lpstr>Mezi lety 1945 a 1994 roste množství energie vložené do zemědělské výroby čtyřnásobně, zatímco úroda vzrůstá pouze trojnásobně.   Od té doby vklady energie stále rostou, ale úroda se již nezvětšuje. Dosáhli jsme maximální výtěžnosti.  Naopak, díky postupnému vyčerpávání půdy, zvýšené nutnosti ochrany před škůdci a zvýšeným energetickým nákladům na zavlažování, musí moderní zemědělství stále zvyšovat své náklady na energii, jen aby zajistilo stávající neměnnou úroveň výroby. </vt:lpstr>
      <vt:lpstr>Stav po roce 1989</vt:lpstr>
      <vt:lpstr>Zábor zemědělské půdy - situace v ČR</vt:lpstr>
      <vt:lpstr>něco dalšího k zamyšlení….</vt:lpstr>
      <vt:lpstr>stav zemědělství v ČR v r. 2012</vt:lpstr>
      <vt:lpstr>Zemědělské výrobní oblasti</vt:lpstr>
      <vt:lpstr>Jak jsme potravinově soběstační</vt:lpstr>
      <vt:lpstr>Jak jsme potravinově soběstační</vt:lpstr>
      <vt:lpstr>Pokud to zjednodušíme…</vt:lpstr>
      <vt:lpstr>Snímek 49</vt:lpstr>
      <vt:lpstr>Snímek 50</vt:lpstr>
      <vt:lpstr>Snímek 51</vt:lpstr>
      <vt:lpstr>Snímek 52</vt:lpstr>
      <vt:lpstr>Spotřeba  základních živin v kg/ha zemědělské půdy a vápenatých hmot v tunách</vt:lpstr>
      <vt:lpstr>Povrchová bilance draslíku v ČR podle metodiky OECD  (kg K2O na 1 ha celkové zemědělské půdy, ročně) Zdroj: ÚKZÚZ</vt:lpstr>
      <vt:lpstr>Snímek 55</vt:lpstr>
      <vt:lpstr>Vývoj pH a spotřeba vápenatých hmot v ČR</vt:lpstr>
      <vt:lpstr>Povrchová bilance dusíku v ČR podle metodiky OECD (kg N na 1 ha celkové zemědělské půdy, ročně) Zdroj: ÚKZÚZ</vt:lpstr>
      <vt:lpstr>Snímek 58</vt:lpstr>
      <vt:lpstr>Eilhard Alfred Mitscherlich  (1874 - 1956)  V roce 1909  matematicky vyjádřil tzv. „Produkční zákon“ který se stal základem výzkumu výživy rostlin.  </vt:lpstr>
      <vt:lpstr>Snímek 60</vt:lpstr>
      <vt:lpstr>Modelování dostupné zásoby dusíku</vt:lpstr>
      <vt:lpstr>Problematika hospodaření na lehkých půdách</vt:lpstr>
      <vt:lpstr>Podle horninového substrátu je lze klasifikovat podle hodnoty a zemědělského využití</vt:lpstr>
      <vt:lpstr>Snímek 64</vt:lpstr>
      <vt:lpstr>Zúrodňování LP</vt:lpstr>
      <vt:lpstr>Snímek 66</vt:lpstr>
      <vt:lpstr>Problematika hospodaření na těžkých půdách</vt:lpstr>
      <vt:lpstr>Snímek 68</vt:lpstr>
      <vt:lpstr>Zúrodňování TP</vt:lpstr>
      <vt:lpstr>Snímek 70</vt:lpstr>
      <vt:lpstr>Zúrodňování lehkých půd přidáváním PPL? (Agrisorb, Zeolit a Lignit) Hodonín</vt:lpstr>
      <vt:lpstr>Další věcí je navíc cena…</vt:lpstr>
      <vt:lpstr>Aplikace pomocné půdní látky PRP-SOL (polní podmínky)</vt:lpstr>
      <vt:lpstr>Zrychlená eroze</vt:lpstr>
      <vt:lpstr>Snímek 75</vt:lpstr>
      <vt:lpstr>Faktory ovlivňující erozi:</vt:lpstr>
      <vt:lpstr>důsledky</vt:lpstr>
      <vt:lpstr>současný stav vodní eroze v ČR</vt:lpstr>
      <vt:lpstr>současný stav v ČR</vt:lpstr>
      <vt:lpstr>Faktory ovlivňující erozi:</vt:lpstr>
      <vt:lpstr>Modelový příklad postupu vodní eroze na svazích (JV Morava - podhůří Ždánického lesa)</vt:lpstr>
      <vt:lpstr>Snímek 82</vt:lpstr>
      <vt:lpstr>Modelový příklad postupu akumulace na úpatí svahů (JV Morava - podhůří Ždánického lesa)</vt:lpstr>
      <vt:lpstr>Snímek 84</vt:lpstr>
      <vt:lpstr>Snímek 85</vt:lpstr>
      <vt:lpstr>Snímek 86</vt:lpstr>
      <vt:lpstr>Snímek 87</vt:lpstr>
      <vt:lpstr>Snímek 88</vt:lpstr>
      <vt:lpstr>Snímek 89</vt:lpstr>
      <vt:lpstr>Snímek 90</vt:lpstr>
      <vt:lpstr>Vliv ochranného vlivu vegetace – C</vt:lpstr>
      <vt:lpstr>protierozní opatření</vt:lpstr>
      <vt:lpstr>Pásové střídání plodin</vt:lpstr>
      <vt:lpstr>Snímek 94</vt:lpstr>
      <vt:lpstr>Snímek 95</vt:lpstr>
      <vt:lpstr>Opatření…</vt:lpstr>
      <vt:lpstr>Technická opatření:</vt:lpstr>
      <vt:lpstr>Snímek 98</vt:lpstr>
      <vt:lpstr>Snímek 99</vt:lpstr>
      <vt:lpstr>Tvar a orientace větrolamů</vt:lpstr>
      <vt:lpstr>Snímek 101</vt:lpstr>
      <vt:lpstr>Snímek 102</vt:lpstr>
      <vt:lpstr>Degradace fyzikálních vlastností půdy  (poškození struktury, utužení, slévavost povrchu)</vt:lpstr>
      <vt:lpstr>Snímek 104</vt:lpstr>
      <vt:lpstr>Antropogenní příčiny rozpadu půdní struktury </vt:lpstr>
      <vt:lpstr>Typická objemová hmotnost některých půd a materiálů</vt:lpstr>
      <vt:lpstr>Snímek 107</vt:lpstr>
      <vt:lpstr>Celkové zatížení náprav</vt:lpstr>
      <vt:lpstr>Snímek 109</vt:lpstr>
      <vt:lpstr>Snímek 110</vt:lpstr>
      <vt:lpstr>Zvýšení objemové hmotnosti v důsledku pojezdu traktoru (Smith, 1985, In: Chesworth, 2008)</vt:lpstr>
      <vt:lpstr>Snímek 112</vt:lpstr>
      <vt:lpstr>Profil se zřetelnou pedokompakcí a struktura</vt:lpstr>
      <vt:lpstr>Zakrnělost či nerovnoměrný růst rostlin</vt:lpstr>
      <vt:lpstr>Snímek 115</vt:lpstr>
      <vt:lpstr>obecné symptomy utužení </vt:lpstr>
      <vt:lpstr>Snímek 117</vt:lpstr>
      <vt:lpstr>Snímek 118</vt:lpstr>
      <vt:lpstr>Kvantifikace utužení</vt:lpstr>
      <vt:lpstr>měření utužení…</vt:lpstr>
      <vt:lpstr>Snímek 121</vt:lpstr>
      <vt:lpstr>Pórovitost půd ČR (bazální monitoring), upraveno dle Sáňky</vt:lpstr>
      <vt:lpstr>Snímek 123</vt:lpstr>
      <vt:lpstr>Obj. hmotnost a pórovitost povrchové vrstvy půdy kultivované (k) a nekultivované (nk) (Brady a Weil, 1999)</vt:lpstr>
      <vt:lpstr>Vliv kultivace na vybrané parametry vertisolů v Texasu (Brady a Weill, 1999)</vt:lpstr>
      <vt:lpstr>Analýza problému nadměrného zhutnění půd a návrh opatření</vt:lpstr>
      <vt:lpstr>minimalizace zhutnění způsobeného zemědělskou technikou</vt:lpstr>
      <vt:lpstr>Snímek 128</vt:lpstr>
      <vt:lpstr>Hloubkové kypření, podrývání</vt:lpstr>
      <vt:lpstr>Ztráta půdní organické hmoty</vt:lpstr>
      <vt:lpstr>Půdní organická hmota (SOM) je pouze malou částí půdy, její význam je ale obrovský!!!</vt:lpstr>
      <vt:lpstr>Rozdělení organické hmoty v půdě (hm. %)  (Theng et al. 1989, cit. Wood 1995, upraveno)</vt:lpstr>
      <vt:lpstr>Snímek 133</vt:lpstr>
      <vt:lpstr>Efekt 20-letého rozdílného obdělávání půdy</vt:lpstr>
      <vt:lpstr>Půdní vzorky z osevních postupů pokusů Eda Stricklinga.</vt:lpstr>
      <vt:lpstr>Ale když přidáme vodu……</vt:lpstr>
      <vt:lpstr>Efekt 20letého osevního postupu na SOM při pěstování kukuřice v Beltsville (silt loam) Maryland</vt:lpstr>
      <vt:lpstr>Snímek 138</vt:lpstr>
      <vt:lpstr>Význam organických hnojiv</vt:lpstr>
      <vt:lpstr>Organická hmota vs. CZ zemědělství</vt:lpstr>
      <vt:lpstr>Schodková bilance organické hmoty – aneb jaké jsou dopady…</vt:lpstr>
      <vt:lpstr>Existuje možnost zlepšení bilance půdní org. hm.? </vt:lpstr>
      <vt:lpstr>Snímek 143</vt:lpstr>
      <vt:lpstr>Zdroje dat</vt:lpstr>
      <vt:lpstr>metody</vt:lpstr>
      <vt:lpstr>Snímek 146</vt:lpstr>
      <vt:lpstr>Snímek 147</vt:lpstr>
      <vt:lpstr>Vliv hnojení na zhutnění půdy (podle B. Nováka)</vt:lpstr>
      <vt:lpstr>Koloběh uhlíku pšenice</vt:lpstr>
      <vt:lpstr>Koloběh uhlíku v OP</vt:lpstr>
      <vt:lpstr>Snímek 151</vt:lpstr>
      <vt:lpstr>Acidifikace</vt:lpstr>
      <vt:lpstr>definice</vt:lpstr>
      <vt:lpstr>Snímek 154</vt:lpstr>
      <vt:lpstr>Snímek 155</vt:lpstr>
      <vt:lpstr>Snímek 156</vt:lpstr>
      <vt:lpstr>Snímek 157</vt:lpstr>
      <vt:lpstr>Vliv pH na mobilitu některých prvků</vt:lpstr>
      <vt:lpstr>Kultivace kyselých půd</vt:lpstr>
      <vt:lpstr>Vápnění kyselých půd</vt:lpstr>
      <vt:lpstr>Potřeba a použití vápnění</vt:lpstr>
      <vt:lpstr>Snímek 162</vt:lpstr>
      <vt:lpstr>zásady vápnění</vt:lpstr>
      <vt:lpstr>Optimální hodnota pH půdy</vt:lpstr>
      <vt:lpstr>Snímek 165</vt:lpstr>
      <vt:lpstr>Intoxikace cizorodými látkami a prvky</vt:lpstr>
      <vt:lpstr>Snímek 167</vt:lpstr>
      <vt:lpstr>Snímek 168</vt:lpstr>
      <vt:lpstr>Transferové faktory půdních typů (obsah rostlina:půda)</vt:lpstr>
      <vt:lpstr>Obsahy TK v daném typu média</vt:lpstr>
      <vt:lpstr>Koncentrace chemických prvků (mg/kg) v různých hmotách (Hraško, Bedrna, 1988)</vt:lpstr>
      <vt:lpstr>Rizikové prvky v půdách (obsah v mg/kg) zemědělského PF (vyhláška MŽP č. 13/1994 Sb.)</vt:lpstr>
      <vt:lpstr> Stříbro – v současnosti považováno za bezpečné… ale při vyšších koncentracích v rostlinách pozorován např:</vt:lpstr>
      <vt:lpstr>Polní, orientační hodnocení kvality a zdraví půdy</vt:lpstr>
      <vt:lpstr>1. zrnitost</vt:lpstr>
      <vt:lpstr>Snímek 176</vt:lpstr>
      <vt:lpstr>2. struktura</vt:lpstr>
      <vt:lpstr>Snímek 178</vt:lpstr>
      <vt:lpstr>3. pórovitost</vt:lpstr>
      <vt:lpstr>4. Barva půdy</vt:lpstr>
      <vt:lpstr>Snímek 181</vt:lpstr>
      <vt:lpstr>Snímek 182</vt:lpstr>
      <vt:lpstr>5. Počet a barva skvrn</vt:lpstr>
      <vt:lpstr>6. Oživení půdy</vt:lpstr>
      <vt:lpstr>Žížala obecná (Lumbricus terrestris)</vt:lpstr>
      <vt:lpstr>Snímek 186</vt:lpstr>
      <vt:lpstr>Snímek 187</vt:lpstr>
      <vt:lpstr>7. Hloubka kořenového systému</vt:lpstr>
      <vt:lpstr>Snímek 189</vt:lpstr>
      <vt:lpstr>8. Identifikace utužených vrstev</vt:lpstr>
      <vt:lpstr>Snímek 191</vt:lpstr>
      <vt:lpstr>9. Tvorba povrchového přemokření</vt:lpstr>
      <vt:lpstr>Snímek 193</vt:lpstr>
      <vt:lpstr>10. Povrchové krusty</vt:lpstr>
      <vt:lpstr>Snímek 195</vt:lpstr>
      <vt:lpstr>Snímek 196</vt:lpstr>
      <vt:lpstr>Snímek 197</vt:lpstr>
      <vt:lpstr>11. Eroze půdy</vt:lpstr>
      <vt:lpstr>Snímek 199</vt:lpstr>
      <vt:lpstr>Celkové hodnocení</vt:lpstr>
      <vt:lpstr>Visual soil assessment – LADA (FAO)</vt:lpstr>
      <vt:lpstr>Možná Vás bude i zajímat</vt:lpstr>
      <vt:lpstr>Snímek 203</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Zásady hospodaření na poškozených půdách a možnosti jejich hodnocení   Most 24.2. 2017</dc:title>
  <dc:creator>Vítězslav Vlček</dc:creator>
  <cp:lastModifiedBy>praxe</cp:lastModifiedBy>
  <cp:revision>3</cp:revision>
  <dcterms:created xsi:type="dcterms:W3CDTF">2017-02-06T10:03:08Z</dcterms:created>
  <dcterms:modified xsi:type="dcterms:W3CDTF">2017-05-02T08:29:30Z</dcterms:modified>
</cp:coreProperties>
</file>